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480" r:id="rId2"/>
    <p:sldId id="265" r:id="rId3"/>
    <p:sldId id="269" r:id="rId4"/>
    <p:sldId id="478" r:id="rId5"/>
    <p:sldId id="479" r:id="rId6"/>
    <p:sldId id="270" r:id="rId7"/>
    <p:sldId id="271" r:id="rId8"/>
    <p:sldId id="272" r:id="rId9"/>
    <p:sldId id="475" r:id="rId10"/>
    <p:sldId id="291" r:id="rId11"/>
    <p:sldId id="473" r:id="rId12"/>
  </p:sldIdLst>
  <p:sldSz cx="9144000" cy="5143500" type="screen16x9"/>
  <p:notesSz cx="6858000" cy="9144000"/>
  <p:custDataLst>
    <p:tags r:id="rId1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F2D13E-F81D-4B50-A0B4-BAF4500047CB}">
          <p14:sldIdLst>
            <p14:sldId id="480"/>
            <p14:sldId id="265"/>
            <p14:sldId id="269"/>
            <p14:sldId id="478"/>
            <p14:sldId id="479"/>
            <p14:sldId id="270"/>
            <p14:sldId id="271"/>
            <p14:sldId id="272"/>
            <p14:sldId id="475"/>
            <p14:sldId id="291"/>
          </p14:sldIdLst>
        </p14:section>
        <p14:section name="Close" id="{94A1C5A0-0114-4DE5-8339-5A9751F71AA1}">
          <p14:sldIdLst>
            <p14:sldId id="473"/>
          </p14:sldIdLst>
        </p14:section>
      </p14:sectionLst>
    </p:ext>
    <p:ext uri="{EFAFB233-063F-42B5-8137-9DF3F51BA10A}">
      <p15:sldGuideLst xmlns:p15="http://schemas.microsoft.com/office/powerpoint/2012/main">
        <p15:guide id="1" orient="horz" pos="3185" userDrawn="1">
          <p15:clr>
            <a:srgbClr val="A4A3A4"/>
          </p15:clr>
        </p15:guide>
        <p15:guide id="2" pos="285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19C10A-6BE8-DDA5-71FC-44FE5A3C6430}" name="David Silverman" initials="DS" userId="S::david@sixteenbynine.co.uk::19b99bf6-dc62-4e19-8e67-dfb83e9246cb" providerId="AD"/>
  <p188:author id="{A0D5CCB4-77C4-B755-E4FB-9715B2A2809E}" name="Olivia Buckley" initials="OB" userId="S::olivia@sixteenbynine.co.uk::b6797c46-7c8f-4490-9123-c4641910e34a" providerId="AD"/>
  <p188:author id="{76C795F3-4CF6-64F7-003D-A8C94307BCCC}" name="Sharon Lee" initials="SL" userId="S::sharon@sixteenbynine.co.uk::c5ffb702-3e90-4c4a-9777-a725ea4009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538"/>
    <a:srgbClr val="A3CE4E"/>
    <a:srgbClr val="FDC504"/>
    <a:srgbClr val="D1F0FF"/>
    <a:srgbClr val="E9E1F2"/>
    <a:srgbClr val="C2ECEF"/>
    <a:srgbClr val="666666"/>
    <a:srgbClr val="00D2E2"/>
    <a:srgbClr val="C5E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93" autoAdjust="0"/>
    <p:restoredTop sz="91466" autoAdjust="0"/>
  </p:normalViewPr>
  <p:slideViewPr>
    <p:cSldViewPr snapToGrid="0" showGuides="1">
      <p:cViewPr>
        <p:scale>
          <a:sx n="89" d="100"/>
          <a:sy n="89" d="100"/>
        </p:scale>
        <p:origin x="1152" y="66"/>
      </p:cViewPr>
      <p:guideLst>
        <p:guide orient="horz" pos="3185"/>
        <p:guide pos="285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AF46D-302B-42AB-9C4F-3E43079AA3DA}" type="datetimeFigureOut">
              <a:rPr lang="en-GB" smtClean="0"/>
              <a:t>27/10/2022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54A3B8-3DD4-4BDB-8031-06553CDF2E27}" type="slidenum">
              <a:rPr lang="en-GB" smtClean="0"/>
              <a:t>‹#›</a:t>
            </a:fld>
            <a:endParaRPr lang="en-GB"/>
          </a:p>
        </p:txBody>
      </p:sp>
    </p:spTree>
    <p:extLst>
      <p:ext uri="{BB962C8B-B14F-4D97-AF65-F5344CB8AC3E}">
        <p14:creationId xmlns:p14="http://schemas.microsoft.com/office/powerpoint/2010/main" val="63220715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54A3B8-3DD4-4BDB-8031-06553CDF2E27}" type="slidenum">
              <a:rPr lang="en-GB" smtClean="0"/>
              <a:t>4</a:t>
            </a:fld>
            <a:endParaRPr lang="en-GB"/>
          </a:p>
        </p:txBody>
      </p:sp>
    </p:spTree>
    <p:extLst>
      <p:ext uri="{BB962C8B-B14F-4D97-AF65-F5344CB8AC3E}">
        <p14:creationId xmlns:p14="http://schemas.microsoft.com/office/powerpoint/2010/main" val="3962236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54A3B8-3DD4-4BDB-8031-06553CDF2E27}" type="slidenum">
              <a:rPr lang="en-GB" smtClean="0"/>
              <a:t>5</a:t>
            </a:fld>
            <a:endParaRPr lang="en-GB"/>
          </a:p>
        </p:txBody>
      </p:sp>
    </p:spTree>
    <p:extLst>
      <p:ext uri="{BB962C8B-B14F-4D97-AF65-F5344CB8AC3E}">
        <p14:creationId xmlns:p14="http://schemas.microsoft.com/office/powerpoint/2010/main" val="3816517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54A3B8-3DD4-4BDB-8031-06553CDF2E27}" type="slidenum">
              <a:rPr lang="en-GB" smtClean="0"/>
              <a:t>10</a:t>
            </a:fld>
            <a:endParaRPr lang="en-GB"/>
          </a:p>
        </p:txBody>
      </p:sp>
    </p:spTree>
    <p:extLst>
      <p:ext uri="{BB962C8B-B14F-4D97-AF65-F5344CB8AC3E}">
        <p14:creationId xmlns:p14="http://schemas.microsoft.com/office/powerpoint/2010/main" val="67515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361"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361"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47003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2322E3-F3F3-350E-E7EB-7C9B01337271}"/>
              </a:ext>
            </a:extLst>
          </p:cNvPr>
          <p:cNvGrpSpPr>
            <a:grpSpLocks noChangeAspect="1"/>
          </p:cNvGrpSpPr>
          <p:nvPr userDrawn="1"/>
        </p:nvGrpSpPr>
        <p:grpSpPr>
          <a:xfrm>
            <a:off x="8171056" y="4806011"/>
            <a:ext cx="782444" cy="167956"/>
            <a:chOff x="4579941" y="3142620"/>
            <a:chExt cx="2725101" cy="584956"/>
          </a:xfrm>
        </p:grpSpPr>
        <p:sp>
          <p:nvSpPr>
            <p:cNvPr id="8" name="Freeform: Shape 7">
              <a:extLst>
                <a:ext uri="{FF2B5EF4-FFF2-40B4-BE49-F238E27FC236}">
                  <a16:creationId xmlns:a16="http://schemas.microsoft.com/office/drawing/2014/main" id="{566043CA-B21A-E14A-2C56-D7295E095507}"/>
                </a:ext>
              </a:extLst>
            </p:cNvPr>
            <p:cNvSpPr/>
            <p:nvPr userDrawn="1"/>
          </p:nvSpPr>
          <p:spPr>
            <a:xfrm flipV="1">
              <a:off x="4579941" y="3142646"/>
              <a:ext cx="422095" cy="584926"/>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accent2"/>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9" name="Freeform: Shape 8">
              <a:extLst>
                <a:ext uri="{FF2B5EF4-FFF2-40B4-BE49-F238E27FC236}">
                  <a16:creationId xmlns:a16="http://schemas.microsoft.com/office/drawing/2014/main" id="{8D3D2295-B7FE-38D2-9964-ED872080ADDB}"/>
                </a:ext>
              </a:extLst>
            </p:cNvPr>
            <p:cNvSpPr/>
            <p:nvPr userDrawn="1"/>
          </p:nvSpPr>
          <p:spPr>
            <a:xfrm flipV="1">
              <a:off x="5413287" y="3236734"/>
              <a:ext cx="1891755" cy="406440"/>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nvGrpSpPr>
            <p:cNvPr id="10" name="Group 9">
              <a:extLst>
                <a:ext uri="{FF2B5EF4-FFF2-40B4-BE49-F238E27FC236}">
                  <a16:creationId xmlns:a16="http://schemas.microsoft.com/office/drawing/2014/main" id="{15BD12C5-3B99-A5E0-E025-7705163FB06D}"/>
                </a:ext>
              </a:extLst>
            </p:cNvPr>
            <p:cNvGrpSpPr/>
            <p:nvPr userDrawn="1"/>
          </p:nvGrpSpPr>
          <p:grpSpPr>
            <a:xfrm>
              <a:off x="4792605" y="3142620"/>
              <a:ext cx="424314" cy="584956"/>
              <a:chOff x="2765096" y="3864547"/>
              <a:chExt cx="452875" cy="624330"/>
            </a:xfrm>
          </p:grpSpPr>
          <p:sp>
            <p:nvSpPr>
              <p:cNvPr id="11" name="Freeform: Shape 10">
                <a:extLst>
                  <a:ext uri="{FF2B5EF4-FFF2-40B4-BE49-F238E27FC236}">
                    <a16:creationId xmlns:a16="http://schemas.microsoft.com/office/drawing/2014/main" id="{ABB5174B-744F-DD8E-08EF-B776B123CDD0}"/>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accent5"/>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12" name="Freeform: Shape 11">
                <a:extLst>
                  <a:ext uri="{FF2B5EF4-FFF2-40B4-BE49-F238E27FC236}">
                    <a16:creationId xmlns:a16="http://schemas.microsoft.com/office/drawing/2014/main" id="{A5C50107-4FFD-3CE8-68F6-D43F65EA22BA}"/>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accent1"/>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grpSp>
    </p:spTree>
    <p:extLst>
      <p:ext uri="{BB962C8B-B14F-4D97-AF65-F5344CB8AC3E}">
        <p14:creationId xmlns:p14="http://schemas.microsoft.com/office/powerpoint/2010/main" val="19259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3B0B1-37A8-4B00-3930-BF270F455B2D}"/>
              </a:ext>
            </a:extLst>
          </p:cNvPr>
          <p:cNvSpPr>
            <a:spLocks noGrp="1"/>
          </p:cNvSpPr>
          <p:nvPr>
            <p:ph type="title"/>
          </p:nvPr>
        </p:nvSpPr>
        <p:spPr>
          <a:xfrm>
            <a:off x="190500" y="327074"/>
            <a:ext cx="7886700" cy="449580"/>
          </a:xfrm>
        </p:spPr>
        <p:txBody>
          <a:bodyPr anchor="t" anchorCtr="0"/>
          <a:lstStyle/>
          <a:p>
            <a:r>
              <a:rPr lang="en-US" dirty="0"/>
              <a:t>Click to edit Master title style</a:t>
            </a:r>
            <a:endParaRPr lang="en-GB" dirty="0"/>
          </a:p>
        </p:txBody>
      </p:sp>
      <p:grpSp>
        <p:nvGrpSpPr>
          <p:cNvPr id="13" name="Group 12">
            <a:extLst>
              <a:ext uri="{FF2B5EF4-FFF2-40B4-BE49-F238E27FC236}">
                <a16:creationId xmlns:a16="http://schemas.microsoft.com/office/drawing/2014/main" id="{67755C84-07BC-5420-3944-48E4C7CA60FB}"/>
              </a:ext>
            </a:extLst>
          </p:cNvPr>
          <p:cNvGrpSpPr>
            <a:grpSpLocks noChangeAspect="1"/>
          </p:cNvGrpSpPr>
          <p:nvPr userDrawn="1"/>
        </p:nvGrpSpPr>
        <p:grpSpPr>
          <a:xfrm>
            <a:off x="8171056" y="4806011"/>
            <a:ext cx="782444" cy="167956"/>
            <a:chOff x="4579941" y="3142620"/>
            <a:chExt cx="2725101" cy="584956"/>
          </a:xfrm>
        </p:grpSpPr>
        <p:sp>
          <p:nvSpPr>
            <p:cNvPr id="14" name="Freeform: Shape 13">
              <a:extLst>
                <a:ext uri="{FF2B5EF4-FFF2-40B4-BE49-F238E27FC236}">
                  <a16:creationId xmlns:a16="http://schemas.microsoft.com/office/drawing/2014/main" id="{7E0D80B6-9711-505C-039A-5BFB9CD3C4DF}"/>
                </a:ext>
              </a:extLst>
            </p:cNvPr>
            <p:cNvSpPr/>
            <p:nvPr userDrawn="1"/>
          </p:nvSpPr>
          <p:spPr>
            <a:xfrm flipV="1">
              <a:off x="4579941" y="3142646"/>
              <a:ext cx="422095" cy="584926"/>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accent2"/>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15" name="Freeform: Shape 14">
              <a:extLst>
                <a:ext uri="{FF2B5EF4-FFF2-40B4-BE49-F238E27FC236}">
                  <a16:creationId xmlns:a16="http://schemas.microsoft.com/office/drawing/2014/main" id="{B02FCF44-D53C-3E43-F77B-BD03089FE558}"/>
                </a:ext>
              </a:extLst>
            </p:cNvPr>
            <p:cNvSpPr/>
            <p:nvPr userDrawn="1"/>
          </p:nvSpPr>
          <p:spPr>
            <a:xfrm flipV="1">
              <a:off x="5413287" y="3236734"/>
              <a:ext cx="1891755" cy="406440"/>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nvGrpSpPr>
            <p:cNvPr id="16" name="Group 15">
              <a:extLst>
                <a:ext uri="{FF2B5EF4-FFF2-40B4-BE49-F238E27FC236}">
                  <a16:creationId xmlns:a16="http://schemas.microsoft.com/office/drawing/2014/main" id="{B3662903-5F72-B6B0-9A09-16A7C5B7FEE9}"/>
                </a:ext>
              </a:extLst>
            </p:cNvPr>
            <p:cNvGrpSpPr/>
            <p:nvPr userDrawn="1"/>
          </p:nvGrpSpPr>
          <p:grpSpPr>
            <a:xfrm>
              <a:off x="4792605" y="3142620"/>
              <a:ext cx="424314" cy="584956"/>
              <a:chOff x="2765096" y="3864547"/>
              <a:chExt cx="452875" cy="624330"/>
            </a:xfrm>
          </p:grpSpPr>
          <p:sp>
            <p:nvSpPr>
              <p:cNvPr id="17" name="Freeform: Shape 16">
                <a:extLst>
                  <a:ext uri="{FF2B5EF4-FFF2-40B4-BE49-F238E27FC236}">
                    <a16:creationId xmlns:a16="http://schemas.microsoft.com/office/drawing/2014/main" id="{A99A6473-9784-6536-7530-EA7863D19250}"/>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accent5"/>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18" name="Freeform: Shape 17">
                <a:extLst>
                  <a:ext uri="{FF2B5EF4-FFF2-40B4-BE49-F238E27FC236}">
                    <a16:creationId xmlns:a16="http://schemas.microsoft.com/office/drawing/2014/main" id="{24F6470F-E8BA-A292-47F2-21D4D0374CD4}"/>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accent1"/>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grpSp>
    </p:spTree>
    <p:extLst>
      <p:ext uri="{BB962C8B-B14F-4D97-AF65-F5344CB8AC3E}">
        <p14:creationId xmlns:p14="http://schemas.microsoft.com/office/powerpoint/2010/main" val="1294966505"/>
      </p:ext>
    </p:extLst>
  </p:cSld>
  <p:clrMapOvr>
    <a:masterClrMapping/>
  </p:clrMapOvr>
  <p:extLst>
    <p:ext uri="{DCECCB84-F9BA-43D5-87BE-67443E8EF086}">
      <p15:sldGuideLst xmlns:p15="http://schemas.microsoft.com/office/powerpoint/2012/main">
        <p15:guide id="1" orient="horz" pos="19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lumMod val="95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A42FD6DC-3F3A-ADF4-FC8D-3A9B52708056}"/>
              </a:ext>
            </a:extLst>
          </p:cNvPr>
          <p:cNvSpPr/>
          <p:nvPr userDrawn="1"/>
        </p:nvSpPr>
        <p:spPr>
          <a:xfrm>
            <a:off x="0" y="0"/>
            <a:ext cx="9144000" cy="5143500"/>
          </a:xfrm>
          <a:custGeom>
            <a:avLst/>
            <a:gdLst>
              <a:gd name="connsiteX0" fmla="*/ 190500 w 9144000"/>
              <a:gd name="connsiteY0" fmla="*/ 190500 h 5143500"/>
              <a:gd name="connsiteX1" fmla="*/ 190500 w 9144000"/>
              <a:gd name="connsiteY1" fmla="*/ 4699000 h 5143500"/>
              <a:gd name="connsiteX2" fmla="*/ 8953500 w 9144000"/>
              <a:gd name="connsiteY2" fmla="*/ 4699000 h 5143500"/>
              <a:gd name="connsiteX3" fmla="*/ 8953500 w 9144000"/>
              <a:gd name="connsiteY3" fmla="*/ 190500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190500" y="190500"/>
                </a:moveTo>
                <a:lnTo>
                  <a:pt x="190500" y="4699000"/>
                </a:lnTo>
                <a:lnTo>
                  <a:pt x="8953500" y="4699000"/>
                </a:lnTo>
                <a:lnTo>
                  <a:pt x="8953500" y="190500"/>
                </a:lnTo>
                <a:close/>
                <a:moveTo>
                  <a:pt x="0" y="0"/>
                </a:moveTo>
                <a:lnTo>
                  <a:pt x="9144000" y="0"/>
                </a:lnTo>
                <a:lnTo>
                  <a:pt x="9144000" y="5143500"/>
                </a:lnTo>
                <a:lnTo>
                  <a:pt x="0"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9E3B0B1-37A8-4B00-3930-BF270F455B2D}"/>
              </a:ext>
            </a:extLst>
          </p:cNvPr>
          <p:cNvSpPr>
            <a:spLocks noGrp="1"/>
          </p:cNvSpPr>
          <p:nvPr>
            <p:ph type="title"/>
          </p:nvPr>
        </p:nvSpPr>
        <p:spPr>
          <a:xfrm>
            <a:off x="375419" y="389619"/>
            <a:ext cx="7886700" cy="449580"/>
          </a:xfrm>
        </p:spPr>
        <p:txBody>
          <a:bodyPr anchor="t" anchorCtr="0"/>
          <a:lstStyle/>
          <a:p>
            <a:r>
              <a:rPr lang="en-US" dirty="0"/>
              <a:t>Click to edit Master title style</a:t>
            </a:r>
            <a:endParaRPr lang="en-GB" dirty="0"/>
          </a:p>
        </p:txBody>
      </p:sp>
      <p:grpSp>
        <p:nvGrpSpPr>
          <p:cNvPr id="13" name="Group 12">
            <a:extLst>
              <a:ext uri="{FF2B5EF4-FFF2-40B4-BE49-F238E27FC236}">
                <a16:creationId xmlns:a16="http://schemas.microsoft.com/office/drawing/2014/main" id="{1932DC8B-436F-66C1-08DF-E6AB7DF51992}"/>
              </a:ext>
            </a:extLst>
          </p:cNvPr>
          <p:cNvGrpSpPr>
            <a:grpSpLocks noChangeAspect="1"/>
          </p:cNvGrpSpPr>
          <p:nvPr userDrawn="1"/>
        </p:nvGrpSpPr>
        <p:grpSpPr>
          <a:xfrm>
            <a:off x="8171056" y="4806011"/>
            <a:ext cx="782444" cy="167956"/>
            <a:chOff x="4579941" y="3142620"/>
            <a:chExt cx="2725101" cy="584956"/>
          </a:xfrm>
        </p:grpSpPr>
        <p:sp>
          <p:nvSpPr>
            <p:cNvPr id="15" name="Freeform: Shape 14">
              <a:extLst>
                <a:ext uri="{FF2B5EF4-FFF2-40B4-BE49-F238E27FC236}">
                  <a16:creationId xmlns:a16="http://schemas.microsoft.com/office/drawing/2014/main" id="{E38EF186-DBC7-0666-C861-6ABDB01C63A8}"/>
                </a:ext>
              </a:extLst>
            </p:cNvPr>
            <p:cNvSpPr/>
            <p:nvPr userDrawn="1"/>
          </p:nvSpPr>
          <p:spPr>
            <a:xfrm flipV="1">
              <a:off x="4579941" y="3142646"/>
              <a:ext cx="422095" cy="584926"/>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accent2"/>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16" name="Freeform: Shape 15">
              <a:extLst>
                <a:ext uri="{FF2B5EF4-FFF2-40B4-BE49-F238E27FC236}">
                  <a16:creationId xmlns:a16="http://schemas.microsoft.com/office/drawing/2014/main" id="{FBE3A413-11A4-15DC-2E7F-6CE9B816C09A}"/>
                </a:ext>
              </a:extLst>
            </p:cNvPr>
            <p:cNvSpPr/>
            <p:nvPr userDrawn="1"/>
          </p:nvSpPr>
          <p:spPr>
            <a:xfrm flipV="1">
              <a:off x="5413287" y="3236734"/>
              <a:ext cx="1891755" cy="406440"/>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nvGrpSpPr>
            <p:cNvPr id="17" name="Group 16">
              <a:extLst>
                <a:ext uri="{FF2B5EF4-FFF2-40B4-BE49-F238E27FC236}">
                  <a16:creationId xmlns:a16="http://schemas.microsoft.com/office/drawing/2014/main" id="{BC9C27C9-7AFB-2F77-42A6-92212C28C23E}"/>
                </a:ext>
              </a:extLst>
            </p:cNvPr>
            <p:cNvGrpSpPr/>
            <p:nvPr userDrawn="1"/>
          </p:nvGrpSpPr>
          <p:grpSpPr>
            <a:xfrm>
              <a:off x="4792605" y="3142620"/>
              <a:ext cx="424314" cy="584956"/>
              <a:chOff x="2765096" y="3864547"/>
              <a:chExt cx="452875" cy="624330"/>
            </a:xfrm>
          </p:grpSpPr>
          <p:sp>
            <p:nvSpPr>
              <p:cNvPr id="18" name="Freeform: Shape 17">
                <a:extLst>
                  <a:ext uri="{FF2B5EF4-FFF2-40B4-BE49-F238E27FC236}">
                    <a16:creationId xmlns:a16="http://schemas.microsoft.com/office/drawing/2014/main" id="{6984C3EC-CB21-17C0-3F40-6F96ADDDDD57}"/>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accent5"/>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19" name="Freeform: Shape 18">
                <a:extLst>
                  <a:ext uri="{FF2B5EF4-FFF2-40B4-BE49-F238E27FC236}">
                    <a16:creationId xmlns:a16="http://schemas.microsoft.com/office/drawing/2014/main" id="{B23B145B-3820-1143-C408-230A66F3BFF7}"/>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accent1"/>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grpSp>
    </p:spTree>
    <p:extLst>
      <p:ext uri="{BB962C8B-B14F-4D97-AF65-F5344CB8AC3E}">
        <p14:creationId xmlns:p14="http://schemas.microsoft.com/office/powerpoint/2010/main" val="1842115087"/>
      </p:ext>
    </p:extLst>
  </p:cSld>
  <p:clrMapOvr>
    <a:masterClrMapping/>
  </p:clrMapOvr>
  <p:extLst>
    <p:ext uri="{DCECCB84-F9BA-43D5-87BE-67443E8EF086}">
      <p15:sldGuideLst xmlns:p15="http://schemas.microsoft.com/office/powerpoint/2012/main">
        <p15:guide id="1" orient="horz" pos="237" userDrawn="1">
          <p15:clr>
            <a:srgbClr val="FBAE40"/>
          </p15:clr>
        </p15:guide>
        <p15:guide id="2" pos="22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A42FD6DC-3F3A-ADF4-FC8D-3A9B52708056}"/>
              </a:ext>
            </a:extLst>
          </p:cNvPr>
          <p:cNvSpPr/>
          <p:nvPr userDrawn="1"/>
        </p:nvSpPr>
        <p:spPr>
          <a:xfrm>
            <a:off x="0" y="0"/>
            <a:ext cx="9144000" cy="5143500"/>
          </a:xfrm>
          <a:custGeom>
            <a:avLst/>
            <a:gdLst>
              <a:gd name="connsiteX0" fmla="*/ 190500 w 9144000"/>
              <a:gd name="connsiteY0" fmla="*/ 190500 h 5143500"/>
              <a:gd name="connsiteX1" fmla="*/ 190500 w 9144000"/>
              <a:gd name="connsiteY1" fmla="*/ 4699000 h 5143500"/>
              <a:gd name="connsiteX2" fmla="*/ 8953500 w 9144000"/>
              <a:gd name="connsiteY2" fmla="*/ 4699000 h 5143500"/>
              <a:gd name="connsiteX3" fmla="*/ 8953500 w 9144000"/>
              <a:gd name="connsiteY3" fmla="*/ 190500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190500" y="190500"/>
                </a:moveTo>
                <a:lnTo>
                  <a:pt x="190500" y="4699000"/>
                </a:lnTo>
                <a:lnTo>
                  <a:pt x="8953500" y="4699000"/>
                </a:lnTo>
                <a:lnTo>
                  <a:pt x="8953500" y="190500"/>
                </a:lnTo>
                <a:close/>
                <a:moveTo>
                  <a:pt x="0" y="0"/>
                </a:moveTo>
                <a:lnTo>
                  <a:pt x="9144000" y="0"/>
                </a:lnTo>
                <a:lnTo>
                  <a:pt x="9144000" y="5143500"/>
                </a:lnTo>
                <a:lnTo>
                  <a:pt x="0"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9E3B0B1-37A8-4B00-3930-BF270F455B2D}"/>
              </a:ext>
            </a:extLst>
          </p:cNvPr>
          <p:cNvSpPr>
            <a:spLocks noGrp="1"/>
          </p:cNvSpPr>
          <p:nvPr>
            <p:ph type="title"/>
          </p:nvPr>
        </p:nvSpPr>
        <p:spPr>
          <a:xfrm>
            <a:off x="375419" y="389619"/>
            <a:ext cx="7886700" cy="449580"/>
          </a:xfrm>
        </p:spPr>
        <p:txBody>
          <a:bodyPr anchor="t" anchorCtr="0"/>
          <a:lstStyle/>
          <a:p>
            <a:r>
              <a:rPr lang="en-US" dirty="0"/>
              <a:t>Click to edit Master title style</a:t>
            </a:r>
            <a:endParaRPr lang="en-GB" dirty="0"/>
          </a:p>
        </p:txBody>
      </p:sp>
      <p:grpSp>
        <p:nvGrpSpPr>
          <p:cNvPr id="13" name="Group 12">
            <a:extLst>
              <a:ext uri="{FF2B5EF4-FFF2-40B4-BE49-F238E27FC236}">
                <a16:creationId xmlns:a16="http://schemas.microsoft.com/office/drawing/2014/main" id="{84B6F46B-080B-2158-59E2-439F873B7AA0}"/>
              </a:ext>
            </a:extLst>
          </p:cNvPr>
          <p:cNvGrpSpPr>
            <a:grpSpLocks noChangeAspect="1"/>
          </p:cNvGrpSpPr>
          <p:nvPr userDrawn="1"/>
        </p:nvGrpSpPr>
        <p:grpSpPr>
          <a:xfrm>
            <a:off x="8171056" y="4806011"/>
            <a:ext cx="782444" cy="167956"/>
            <a:chOff x="4579941" y="3142620"/>
            <a:chExt cx="2725101" cy="584956"/>
          </a:xfrm>
        </p:grpSpPr>
        <p:sp>
          <p:nvSpPr>
            <p:cNvPr id="15" name="Freeform: Shape 14">
              <a:extLst>
                <a:ext uri="{FF2B5EF4-FFF2-40B4-BE49-F238E27FC236}">
                  <a16:creationId xmlns:a16="http://schemas.microsoft.com/office/drawing/2014/main" id="{5B621F72-464B-66E2-FFD5-F752184F378E}"/>
                </a:ext>
              </a:extLst>
            </p:cNvPr>
            <p:cNvSpPr/>
            <p:nvPr userDrawn="1"/>
          </p:nvSpPr>
          <p:spPr>
            <a:xfrm flipV="1">
              <a:off x="4579941" y="3142646"/>
              <a:ext cx="422095" cy="584926"/>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accent2"/>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16" name="Freeform: Shape 15">
              <a:extLst>
                <a:ext uri="{FF2B5EF4-FFF2-40B4-BE49-F238E27FC236}">
                  <a16:creationId xmlns:a16="http://schemas.microsoft.com/office/drawing/2014/main" id="{67B733A1-C09D-5FCB-D081-38BEAF550323}"/>
                </a:ext>
              </a:extLst>
            </p:cNvPr>
            <p:cNvSpPr/>
            <p:nvPr userDrawn="1"/>
          </p:nvSpPr>
          <p:spPr>
            <a:xfrm flipV="1">
              <a:off x="5413287" y="3236734"/>
              <a:ext cx="1891755" cy="406440"/>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nvGrpSpPr>
            <p:cNvPr id="17" name="Group 16">
              <a:extLst>
                <a:ext uri="{FF2B5EF4-FFF2-40B4-BE49-F238E27FC236}">
                  <a16:creationId xmlns:a16="http://schemas.microsoft.com/office/drawing/2014/main" id="{9F5ED918-1693-6F96-1B32-1266681229C5}"/>
                </a:ext>
              </a:extLst>
            </p:cNvPr>
            <p:cNvGrpSpPr/>
            <p:nvPr userDrawn="1"/>
          </p:nvGrpSpPr>
          <p:grpSpPr>
            <a:xfrm>
              <a:off x="4792605" y="3142620"/>
              <a:ext cx="424314" cy="584956"/>
              <a:chOff x="2765096" y="3864547"/>
              <a:chExt cx="452875" cy="624330"/>
            </a:xfrm>
          </p:grpSpPr>
          <p:sp>
            <p:nvSpPr>
              <p:cNvPr id="18" name="Freeform: Shape 17">
                <a:extLst>
                  <a:ext uri="{FF2B5EF4-FFF2-40B4-BE49-F238E27FC236}">
                    <a16:creationId xmlns:a16="http://schemas.microsoft.com/office/drawing/2014/main" id="{397D8EB1-0F78-4DD3-27A7-0570D76381D8}"/>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accent5"/>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19" name="Freeform: Shape 18">
                <a:extLst>
                  <a:ext uri="{FF2B5EF4-FFF2-40B4-BE49-F238E27FC236}">
                    <a16:creationId xmlns:a16="http://schemas.microsoft.com/office/drawing/2014/main" id="{0E1F829F-FFDA-BC14-F294-4E5F3020BFC9}"/>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accent1"/>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grpSp>
    </p:spTree>
    <p:extLst>
      <p:ext uri="{BB962C8B-B14F-4D97-AF65-F5344CB8AC3E}">
        <p14:creationId xmlns:p14="http://schemas.microsoft.com/office/powerpoint/2010/main" val="2979883019"/>
      </p:ext>
    </p:extLst>
  </p:cSld>
  <p:clrMapOvr>
    <a:masterClrMapping/>
  </p:clrMapOvr>
  <p:extLst>
    <p:ext uri="{DCECCB84-F9BA-43D5-87BE-67443E8EF086}">
      <p15:sldGuideLst xmlns:p15="http://schemas.microsoft.com/office/powerpoint/2012/main">
        <p15:guide id="1" orient="horz" pos="237" userDrawn="1">
          <p15:clr>
            <a:srgbClr val="FBAE40"/>
          </p15:clr>
        </p15:guide>
        <p15:guide id="2" pos="22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CD0A-773A-6652-CE3F-E28EF3852584}"/>
              </a:ext>
            </a:extLst>
          </p:cNvPr>
          <p:cNvSpPr>
            <a:spLocks noGrp="1"/>
          </p:cNvSpPr>
          <p:nvPr>
            <p:ph type="ctrTitle"/>
          </p:nvPr>
        </p:nvSpPr>
        <p:spPr>
          <a:xfrm>
            <a:off x="1143000" y="841772"/>
            <a:ext cx="6858000" cy="1790700"/>
          </a:xfrm>
        </p:spPr>
        <p:txBody>
          <a:bodyPr lIns="0" tIns="0" rIns="0" bIns="0" anchor="t" anchorCtr="0"/>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B753F59E-5D3F-2DB9-7A63-733FD327B96D}"/>
              </a:ext>
            </a:extLst>
          </p:cNvPr>
          <p:cNvSpPr>
            <a:spLocks noGrp="1"/>
          </p:cNvSpPr>
          <p:nvPr>
            <p:ph type="subTitle" idx="1"/>
          </p:nvPr>
        </p:nvSpPr>
        <p:spPr>
          <a:xfrm>
            <a:off x="1143000" y="2701528"/>
            <a:ext cx="6858000" cy="1241822"/>
          </a:xfrm>
        </p:spPr>
        <p:txBody>
          <a:bodyPr lIns="0" tIns="0" rIns="0" bIns="0" anchor="t" anchorCtr="0"/>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7E2B4471-F223-CB0C-1574-FABCC508C397}"/>
              </a:ext>
            </a:extLst>
          </p:cNvPr>
          <p:cNvGrpSpPr>
            <a:grpSpLocks noChangeAspect="1"/>
          </p:cNvGrpSpPr>
          <p:nvPr userDrawn="1"/>
        </p:nvGrpSpPr>
        <p:grpSpPr>
          <a:xfrm>
            <a:off x="402167" y="4699000"/>
            <a:ext cx="1152525" cy="247395"/>
            <a:chOff x="4579941" y="3142620"/>
            <a:chExt cx="2725101" cy="584956"/>
          </a:xfrm>
        </p:grpSpPr>
        <p:sp>
          <p:nvSpPr>
            <p:cNvPr id="8" name="Freeform: Shape 7">
              <a:extLst>
                <a:ext uri="{FF2B5EF4-FFF2-40B4-BE49-F238E27FC236}">
                  <a16:creationId xmlns:a16="http://schemas.microsoft.com/office/drawing/2014/main" id="{A10DBA9D-C652-516E-AE70-3E362C7C28E1}"/>
                </a:ext>
              </a:extLst>
            </p:cNvPr>
            <p:cNvSpPr/>
            <p:nvPr userDrawn="1"/>
          </p:nvSpPr>
          <p:spPr>
            <a:xfrm flipV="1">
              <a:off x="4579941" y="3142646"/>
              <a:ext cx="422095" cy="584926"/>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rgbClr val="239DE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9" name="Freeform: Shape 8">
              <a:extLst>
                <a:ext uri="{FF2B5EF4-FFF2-40B4-BE49-F238E27FC236}">
                  <a16:creationId xmlns:a16="http://schemas.microsoft.com/office/drawing/2014/main" id="{3FE22499-B529-F2EE-2AA2-03B07579C5C2}"/>
                </a:ext>
              </a:extLst>
            </p:cNvPr>
            <p:cNvSpPr/>
            <p:nvPr userDrawn="1"/>
          </p:nvSpPr>
          <p:spPr>
            <a:xfrm flipV="1">
              <a:off x="5413287" y="3236734"/>
              <a:ext cx="1891755" cy="406440"/>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nvGrpSpPr>
            <p:cNvPr id="10" name="Group 9">
              <a:extLst>
                <a:ext uri="{FF2B5EF4-FFF2-40B4-BE49-F238E27FC236}">
                  <a16:creationId xmlns:a16="http://schemas.microsoft.com/office/drawing/2014/main" id="{1E19F1FC-34D0-012C-462C-07FED899FC42}"/>
                </a:ext>
              </a:extLst>
            </p:cNvPr>
            <p:cNvGrpSpPr/>
            <p:nvPr userDrawn="1"/>
          </p:nvGrpSpPr>
          <p:grpSpPr>
            <a:xfrm>
              <a:off x="4792605" y="3142620"/>
              <a:ext cx="424314" cy="584956"/>
              <a:chOff x="2765096" y="3864547"/>
              <a:chExt cx="452875" cy="624330"/>
            </a:xfrm>
          </p:grpSpPr>
          <p:sp>
            <p:nvSpPr>
              <p:cNvPr id="11" name="Freeform: Shape 10">
                <a:extLst>
                  <a:ext uri="{FF2B5EF4-FFF2-40B4-BE49-F238E27FC236}">
                    <a16:creationId xmlns:a16="http://schemas.microsoft.com/office/drawing/2014/main" id="{6D717288-22C9-7555-04C6-8AED51040E77}"/>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rgbClr val="99D538"/>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12" name="Freeform: Shape 11">
                <a:extLst>
                  <a:ext uri="{FF2B5EF4-FFF2-40B4-BE49-F238E27FC236}">
                    <a16:creationId xmlns:a16="http://schemas.microsoft.com/office/drawing/2014/main" id="{FAD81A57-C432-4D34-8EB3-31B0EE1AFDAA}"/>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rgbClr val="1563A9"/>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grpSp>
    </p:spTree>
    <p:extLst>
      <p:ext uri="{BB962C8B-B14F-4D97-AF65-F5344CB8AC3E}">
        <p14:creationId xmlns:p14="http://schemas.microsoft.com/office/powerpoint/2010/main" val="4129815781"/>
      </p:ext>
    </p:extLst>
  </p:cSld>
  <p:clrMapOvr>
    <a:masterClrMapping/>
  </p:clrMapOvr>
  <p:extLst>
    <p:ext uri="{DCECCB84-F9BA-43D5-87BE-67443E8EF086}">
      <p15:sldGuideLst xmlns:p15="http://schemas.microsoft.com/office/powerpoint/2012/main">
        <p15:guide id="1" pos="24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504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500" y="197534"/>
            <a:ext cx="7886700" cy="99417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190500" y="1292909"/>
            <a:ext cx="7886700" cy="326350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7487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685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5760" userDrawn="1">
          <p15:clr>
            <a:srgbClr val="F26B43"/>
          </p15:clr>
        </p15:guide>
        <p15:guide id="3" pos="120" userDrawn="1">
          <p15:clr>
            <a:srgbClr val="F26B43"/>
          </p15:clr>
        </p15:guide>
        <p15:guide id="4" pos="1440" userDrawn="1">
          <p15:clr>
            <a:srgbClr val="F26B43"/>
          </p15:clr>
        </p15:guide>
        <p15:guide id="5" pos="1520" userDrawn="1">
          <p15:clr>
            <a:srgbClr val="F26B43"/>
          </p15:clr>
        </p15:guide>
        <p15:guide id="6" pos="2840" userDrawn="1">
          <p15:clr>
            <a:srgbClr val="F26B43"/>
          </p15:clr>
        </p15:guide>
        <p15:guide id="7" pos="2920" userDrawn="1">
          <p15:clr>
            <a:srgbClr val="F26B43"/>
          </p15:clr>
        </p15:guide>
        <p15:guide id="8" pos="4240" userDrawn="1">
          <p15:clr>
            <a:srgbClr val="F26B43"/>
          </p15:clr>
        </p15:guide>
        <p15:guide id="9" pos="4320" userDrawn="1">
          <p15:clr>
            <a:srgbClr val="F26B43"/>
          </p15:clr>
        </p15:guide>
        <p15:guide id="10" pos="5640" userDrawn="1">
          <p15:clr>
            <a:srgbClr val="F26B43"/>
          </p15:clr>
        </p15:guide>
        <p15:guide id="11" orient="horz" userDrawn="1">
          <p15:clr>
            <a:srgbClr val="F26B43"/>
          </p15:clr>
        </p15:guide>
        <p15:guide id="12" orient="horz" pos="3240" userDrawn="1">
          <p15:clr>
            <a:srgbClr val="F26B43"/>
          </p15:clr>
        </p15:guide>
        <p15:guide id="13" orient="horz" pos="120" userDrawn="1">
          <p15:clr>
            <a:srgbClr val="F26B43"/>
          </p15:clr>
        </p15:guide>
        <p15:guide id="14" orient="horz" pos="1500" userDrawn="1">
          <p15:clr>
            <a:srgbClr val="F26B43"/>
          </p15:clr>
        </p15:guide>
        <p15:guide id="15" orient="horz" pos="1580" userDrawn="1">
          <p15:clr>
            <a:srgbClr val="F26B43"/>
          </p15:clr>
        </p15:guide>
        <p15:guide id="16" orient="horz" pos="29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0.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hyperlink" Target="https://sustainabilityreport.metlife.com/content/dam/metlifecom/us/sustainability/pdf/report/2020/2020-sustainability-report.pdf" TargetMode="External"/><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03EEEA0-6594-9AAC-10D9-7F7F5AADCE59}"/>
              </a:ext>
            </a:extLst>
          </p:cNvPr>
          <p:cNvSpPr/>
          <p:nvPr/>
        </p:nvSpPr>
        <p:spPr>
          <a:xfrm>
            <a:off x="0" y="0"/>
            <a:ext cx="9144000" cy="5143500"/>
          </a:xfrm>
          <a:custGeom>
            <a:avLst/>
            <a:gdLst>
              <a:gd name="connsiteX0" fmla="*/ 190500 w 9144000"/>
              <a:gd name="connsiteY0" fmla="*/ 190500 h 5143500"/>
              <a:gd name="connsiteX1" fmla="*/ 190500 w 9144000"/>
              <a:gd name="connsiteY1" fmla="*/ 4699000 h 5143500"/>
              <a:gd name="connsiteX2" fmla="*/ 8953500 w 9144000"/>
              <a:gd name="connsiteY2" fmla="*/ 4699000 h 5143500"/>
              <a:gd name="connsiteX3" fmla="*/ 8953500 w 9144000"/>
              <a:gd name="connsiteY3" fmla="*/ 190500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190500" y="190500"/>
                </a:moveTo>
                <a:lnTo>
                  <a:pt x="190500" y="4699000"/>
                </a:lnTo>
                <a:lnTo>
                  <a:pt x="8953500" y="4699000"/>
                </a:lnTo>
                <a:lnTo>
                  <a:pt x="8953500" y="190500"/>
                </a:lnTo>
                <a:close/>
                <a:moveTo>
                  <a:pt x="0" y="0"/>
                </a:moveTo>
                <a:lnTo>
                  <a:pt x="9144000" y="0"/>
                </a:lnTo>
                <a:lnTo>
                  <a:pt x="9144000" y="5143500"/>
                </a:lnTo>
                <a:lnTo>
                  <a:pt x="0"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9" name="Group 8">
            <a:extLst>
              <a:ext uri="{FF2B5EF4-FFF2-40B4-BE49-F238E27FC236}">
                <a16:creationId xmlns:a16="http://schemas.microsoft.com/office/drawing/2014/main" id="{1F869707-3D7F-49CD-8390-1196EAE0B036}"/>
              </a:ext>
            </a:extLst>
          </p:cNvPr>
          <p:cNvGrpSpPr/>
          <p:nvPr/>
        </p:nvGrpSpPr>
        <p:grpSpPr>
          <a:xfrm>
            <a:off x="3369880" y="2186474"/>
            <a:ext cx="2404240" cy="515975"/>
            <a:chOff x="3374643" y="2186474"/>
            <a:chExt cx="2404240" cy="515975"/>
          </a:xfrm>
        </p:grpSpPr>
        <p:sp>
          <p:nvSpPr>
            <p:cNvPr id="3" name="Freeform: Shape 2">
              <a:extLst>
                <a:ext uri="{FF2B5EF4-FFF2-40B4-BE49-F238E27FC236}">
                  <a16:creationId xmlns:a16="http://schemas.microsoft.com/office/drawing/2014/main" id="{B62E7729-20ED-CBAF-2AA1-24D5D3D1D9A9}"/>
                </a:ext>
              </a:extLst>
            </p:cNvPr>
            <p:cNvSpPr/>
            <p:nvPr/>
          </p:nvSpPr>
          <p:spPr>
            <a:xfrm flipV="1">
              <a:off x="3374643" y="2186499"/>
              <a:ext cx="372320" cy="515949"/>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accent2"/>
            </a:solidFill>
            <a:ln w="23678"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498F60FE-240B-8D10-F4E8-D1045AD86991}"/>
                </a:ext>
              </a:extLst>
            </p:cNvPr>
            <p:cNvSpPr/>
            <p:nvPr/>
          </p:nvSpPr>
          <p:spPr>
            <a:xfrm flipV="1">
              <a:off x="3567804" y="2186474"/>
              <a:ext cx="372309" cy="515968"/>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accent5"/>
            </a:solidFill>
            <a:ln w="23678"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8AA1751-511A-A29C-5F42-215B2C18FFA4}"/>
                </a:ext>
              </a:extLst>
            </p:cNvPr>
            <p:cNvSpPr/>
            <p:nvPr/>
          </p:nvSpPr>
          <p:spPr>
            <a:xfrm flipV="1">
              <a:off x="4110213" y="2270389"/>
              <a:ext cx="1668670" cy="358511"/>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endParaRPr lang="en-GB"/>
            </a:p>
          </p:txBody>
        </p:sp>
        <p:grpSp>
          <p:nvGrpSpPr>
            <p:cNvPr id="6" name="Group 5">
              <a:extLst>
                <a:ext uri="{FF2B5EF4-FFF2-40B4-BE49-F238E27FC236}">
                  <a16:creationId xmlns:a16="http://schemas.microsoft.com/office/drawing/2014/main" id="{E5303A27-D800-73F8-7C16-B53A6AD90F52}"/>
                </a:ext>
              </a:extLst>
            </p:cNvPr>
            <p:cNvGrpSpPr/>
            <p:nvPr/>
          </p:nvGrpSpPr>
          <p:grpSpPr>
            <a:xfrm>
              <a:off x="3565631" y="2186474"/>
              <a:ext cx="374277" cy="515975"/>
              <a:chOff x="2765096" y="3864547"/>
              <a:chExt cx="452875" cy="624330"/>
            </a:xfrm>
          </p:grpSpPr>
          <p:sp>
            <p:nvSpPr>
              <p:cNvPr id="7" name="Freeform: Shape 6">
                <a:extLst>
                  <a:ext uri="{FF2B5EF4-FFF2-40B4-BE49-F238E27FC236}">
                    <a16:creationId xmlns:a16="http://schemas.microsoft.com/office/drawing/2014/main" id="{4C76D66F-55EC-1266-8CBF-ED0494CBD88E}"/>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accent5"/>
              </a:solidFill>
              <a:ln w="23678"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D6CE1B2-6A96-1CAA-05B4-8B1C1BE1C56E}"/>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accent1"/>
              </a:solidFill>
              <a:ln w="23678"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776866773"/>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8C2B7-6E5B-1FA1-1FB4-B0E60BCDF831}"/>
              </a:ext>
            </a:extLst>
          </p:cNvPr>
          <p:cNvPicPr>
            <a:picLocks noChangeAspect="1"/>
          </p:cNvPicPr>
          <p:nvPr/>
        </p:nvPicPr>
        <p:blipFill rotWithShape="1">
          <a:blip r:embed="rId3">
            <a:extLst>
              <a:ext uri="{28A0092B-C50C-407E-A947-70E740481C1C}">
                <a14:useLocalDpi xmlns:a14="http://schemas.microsoft.com/office/drawing/2010/main" val="0"/>
              </a:ext>
            </a:extLst>
          </a:blip>
          <a:srcRect t="-2019" b="17925"/>
          <a:stretch/>
        </p:blipFill>
        <p:spPr>
          <a:xfrm>
            <a:off x="-15240" y="0"/>
            <a:ext cx="9174480" cy="5143500"/>
          </a:xfrm>
          <a:prstGeom prst="rect">
            <a:avLst/>
          </a:prstGeom>
        </p:spPr>
      </p:pic>
      <p:sp>
        <p:nvSpPr>
          <p:cNvPr id="4" name="Rectangle 3">
            <a:extLst>
              <a:ext uri="{FF2B5EF4-FFF2-40B4-BE49-F238E27FC236}">
                <a16:creationId xmlns:a16="http://schemas.microsoft.com/office/drawing/2014/main" id="{2D9EA31E-15A3-EEED-D2D4-1D51EA0B255A}"/>
              </a:ext>
            </a:extLst>
          </p:cNvPr>
          <p:cNvSpPr/>
          <p:nvPr/>
        </p:nvSpPr>
        <p:spPr>
          <a:xfrm>
            <a:off x="190500" y="162658"/>
            <a:ext cx="8809936" cy="4565727"/>
          </a:xfrm>
          <a:prstGeom prst="rect">
            <a:avLst/>
          </a:prstGeom>
          <a:gradFill>
            <a:gsLst>
              <a:gs pos="99000">
                <a:schemeClr val="tx1">
                  <a:alpha val="0"/>
                </a:schemeClr>
              </a:gs>
              <a:gs pos="53000">
                <a:srgbClr val="000000">
                  <a:alpha val="54000"/>
                </a:srgbClr>
              </a:gs>
              <a:gs pos="0">
                <a:schemeClr val="tx1">
                  <a:lumMod val="34000"/>
                  <a:alpha val="3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Freeform: Shape 64">
            <a:extLst>
              <a:ext uri="{FF2B5EF4-FFF2-40B4-BE49-F238E27FC236}">
                <a16:creationId xmlns:a16="http://schemas.microsoft.com/office/drawing/2014/main" id="{0B1CACC9-4141-E719-50DA-FAE8BB2A89D8}"/>
              </a:ext>
            </a:extLst>
          </p:cNvPr>
          <p:cNvSpPr/>
          <p:nvPr/>
        </p:nvSpPr>
        <p:spPr>
          <a:xfrm>
            <a:off x="0" y="0"/>
            <a:ext cx="9144000" cy="5143500"/>
          </a:xfrm>
          <a:custGeom>
            <a:avLst/>
            <a:gdLst>
              <a:gd name="connsiteX0" fmla="*/ 190500 w 9144000"/>
              <a:gd name="connsiteY0" fmla="*/ 190500 h 5143500"/>
              <a:gd name="connsiteX1" fmla="*/ 190500 w 9144000"/>
              <a:gd name="connsiteY1" fmla="*/ 4699000 h 5143500"/>
              <a:gd name="connsiteX2" fmla="*/ 8953500 w 9144000"/>
              <a:gd name="connsiteY2" fmla="*/ 4699000 h 5143500"/>
              <a:gd name="connsiteX3" fmla="*/ 8953500 w 9144000"/>
              <a:gd name="connsiteY3" fmla="*/ 190500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190500" y="190500"/>
                </a:moveTo>
                <a:lnTo>
                  <a:pt x="190500" y="4699000"/>
                </a:lnTo>
                <a:lnTo>
                  <a:pt x="8953500" y="4699000"/>
                </a:lnTo>
                <a:lnTo>
                  <a:pt x="8953500" y="190500"/>
                </a:lnTo>
                <a:close/>
                <a:moveTo>
                  <a:pt x="0" y="0"/>
                </a:moveTo>
                <a:lnTo>
                  <a:pt x="9144000" y="0"/>
                </a:lnTo>
                <a:lnTo>
                  <a:pt x="9144000" y="5143500"/>
                </a:lnTo>
                <a:lnTo>
                  <a:pt x="0"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TextBox 19">
            <a:extLst>
              <a:ext uri="{FF2B5EF4-FFF2-40B4-BE49-F238E27FC236}">
                <a16:creationId xmlns:a16="http://schemas.microsoft.com/office/drawing/2014/main" id="{304E6C9C-8419-C5BB-2092-B5275662788D}"/>
              </a:ext>
            </a:extLst>
          </p:cNvPr>
          <p:cNvSpPr txBox="1"/>
          <p:nvPr/>
        </p:nvSpPr>
        <p:spPr>
          <a:xfrm>
            <a:off x="1874860" y="1988244"/>
            <a:ext cx="5661320" cy="775597"/>
          </a:xfrm>
          <a:prstGeom prst="rect">
            <a:avLst/>
          </a:prstGeom>
          <a:noFill/>
        </p:spPr>
        <p:txBody>
          <a:bodyPr wrap="square" lIns="0" tIns="0" rIns="0" bIns="0" rtlCol="0">
            <a:spAutoFit/>
          </a:bodyPr>
          <a:lstStyle/>
          <a:p>
            <a:pPr algn="ctr" defTabSz="685800">
              <a:lnSpc>
                <a:spcPct val="90000"/>
              </a:lnSpc>
            </a:pPr>
            <a:r>
              <a:rPr lang="en-US" sz="2800" b="1" dirty="0">
                <a:solidFill>
                  <a:schemeClr val="accent2"/>
                </a:solidFill>
                <a:latin typeface="Georgia"/>
              </a:rPr>
              <a:t>MetLife: </a:t>
            </a:r>
            <a:r>
              <a:rPr lang="en-US" sz="2800" b="1" dirty="0">
                <a:solidFill>
                  <a:schemeClr val="bg1"/>
                </a:solidFill>
                <a:latin typeface="Georgia"/>
              </a:rPr>
              <a:t>supporting you</a:t>
            </a:r>
            <a:br>
              <a:rPr lang="en-US" sz="2800" b="1" dirty="0">
                <a:solidFill>
                  <a:schemeClr val="accent2"/>
                </a:solidFill>
                <a:latin typeface="Georgia"/>
              </a:rPr>
            </a:br>
            <a:r>
              <a:rPr lang="en-US" sz="2800" b="1" dirty="0">
                <a:solidFill>
                  <a:schemeClr val="bg1"/>
                </a:solidFill>
                <a:latin typeface="Georgia"/>
              </a:rPr>
              <a:t>when you need it most</a:t>
            </a:r>
            <a:endParaRPr lang="en-GB" sz="2800" b="1" dirty="0">
              <a:solidFill>
                <a:schemeClr val="bg1"/>
              </a:solidFill>
              <a:latin typeface="Georgia"/>
            </a:endParaRPr>
          </a:p>
        </p:txBody>
      </p:sp>
      <p:grpSp>
        <p:nvGrpSpPr>
          <p:cNvPr id="12" name="Group 11">
            <a:extLst>
              <a:ext uri="{FF2B5EF4-FFF2-40B4-BE49-F238E27FC236}">
                <a16:creationId xmlns:a16="http://schemas.microsoft.com/office/drawing/2014/main" id="{705D30A7-0073-C14D-1B22-E092B946AE4F}"/>
              </a:ext>
            </a:extLst>
          </p:cNvPr>
          <p:cNvGrpSpPr>
            <a:grpSpLocks noChangeAspect="1"/>
          </p:cNvGrpSpPr>
          <p:nvPr/>
        </p:nvGrpSpPr>
        <p:grpSpPr>
          <a:xfrm>
            <a:off x="8171056" y="4806011"/>
            <a:ext cx="782444" cy="167956"/>
            <a:chOff x="4579941" y="3142620"/>
            <a:chExt cx="2725101" cy="584956"/>
          </a:xfrm>
        </p:grpSpPr>
        <p:sp>
          <p:nvSpPr>
            <p:cNvPr id="13" name="Freeform: Shape 12">
              <a:extLst>
                <a:ext uri="{FF2B5EF4-FFF2-40B4-BE49-F238E27FC236}">
                  <a16:creationId xmlns:a16="http://schemas.microsoft.com/office/drawing/2014/main" id="{4DA1C569-4E40-D23E-CE7F-A43403E52A03}"/>
                </a:ext>
              </a:extLst>
            </p:cNvPr>
            <p:cNvSpPr/>
            <p:nvPr userDrawn="1"/>
          </p:nvSpPr>
          <p:spPr>
            <a:xfrm flipV="1">
              <a:off x="4579941" y="3142646"/>
              <a:ext cx="422095" cy="584926"/>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accent2"/>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14" name="Freeform: Shape 13">
              <a:extLst>
                <a:ext uri="{FF2B5EF4-FFF2-40B4-BE49-F238E27FC236}">
                  <a16:creationId xmlns:a16="http://schemas.microsoft.com/office/drawing/2014/main" id="{A442B682-7AF2-FD24-6DFB-7CB0762741A9}"/>
                </a:ext>
              </a:extLst>
            </p:cNvPr>
            <p:cNvSpPr/>
            <p:nvPr userDrawn="1"/>
          </p:nvSpPr>
          <p:spPr>
            <a:xfrm flipV="1">
              <a:off x="5413287" y="3236734"/>
              <a:ext cx="1891755" cy="406440"/>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nvGrpSpPr>
            <p:cNvPr id="15" name="Group 14">
              <a:extLst>
                <a:ext uri="{FF2B5EF4-FFF2-40B4-BE49-F238E27FC236}">
                  <a16:creationId xmlns:a16="http://schemas.microsoft.com/office/drawing/2014/main" id="{B151B678-2E1A-8AC0-0DF8-D6AF016EFF29}"/>
                </a:ext>
              </a:extLst>
            </p:cNvPr>
            <p:cNvGrpSpPr/>
            <p:nvPr userDrawn="1"/>
          </p:nvGrpSpPr>
          <p:grpSpPr>
            <a:xfrm>
              <a:off x="4792605" y="3142620"/>
              <a:ext cx="424314" cy="584956"/>
              <a:chOff x="2765096" y="3864547"/>
              <a:chExt cx="452875" cy="624330"/>
            </a:xfrm>
          </p:grpSpPr>
          <p:sp>
            <p:nvSpPr>
              <p:cNvPr id="16" name="Freeform: Shape 15">
                <a:extLst>
                  <a:ext uri="{FF2B5EF4-FFF2-40B4-BE49-F238E27FC236}">
                    <a16:creationId xmlns:a16="http://schemas.microsoft.com/office/drawing/2014/main" id="{DE149A81-6EF4-5408-1F19-EE42E478EE31}"/>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accent5"/>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17" name="Freeform: Shape 16">
                <a:extLst>
                  <a:ext uri="{FF2B5EF4-FFF2-40B4-BE49-F238E27FC236}">
                    <a16:creationId xmlns:a16="http://schemas.microsoft.com/office/drawing/2014/main" id="{8CFEDB13-FDEB-8C9D-880B-F5684AC74526}"/>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accent1"/>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grpSp>
    </p:spTree>
    <p:extLst>
      <p:ext uri="{BB962C8B-B14F-4D97-AF65-F5344CB8AC3E}">
        <p14:creationId xmlns:p14="http://schemas.microsoft.com/office/powerpoint/2010/main" val="39854705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childTnLst>
                                </p:cTn>
                              </p:par>
                              <p:par>
                                <p:cTn id="8" presetID="6" presetClass="emph" presetSubtype="0" fill="hold" nodeType="withEffect">
                                  <p:stCondLst>
                                    <p:cond delay="0"/>
                                  </p:stCondLst>
                                  <p:childTnLst>
                                    <p:animScale>
                                      <p:cBhvr>
                                        <p:cTn id="9" dur="10" fill="hold"/>
                                        <p:tgtEl>
                                          <p:spTgt spid="3"/>
                                        </p:tgtEl>
                                      </p:cBhvr>
                                      <p:by x="125000" y="125000"/>
                                    </p:animScale>
                                  </p:childTnLst>
                                </p:cTn>
                              </p:par>
                              <p:par>
                                <p:cTn id="10" presetID="6" presetClass="emph" presetSubtype="0" decel="100000" fill="hold" nodeType="withEffect">
                                  <p:stCondLst>
                                    <p:cond delay="0"/>
                                  </p:stCondLst>
                                  <p:childTnLst>
                                    <p:animScale>
                                      <p:cBhvr>
                                        <p:cTn id="11" dur="2250" fill="hold"/>
                                        <p:tgtEl>
                                          <p:spTgt spid="3"/>
                                        </p:tgtEl>
                                      </p:cBhvr>
                                      <p:by x="80000" y="80000"/>
                                    </p:animScale>
                                  </p:childTnLst>
                                </p:cTn>
                              </p:par>
                              <p:par>
                                <p:cTn id="12" presetID="10" presetClass="entr" presetSubtype="0" fill="hold" grpId="0" nodeType="withEffect">
                                  <p:stCondLst>
                                    <p:cond delay="13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900"/>
                                        <p:tgtEl>
                                          <p:spTgt spid="4"/>
                                        </p:tgtEl>
                                      </p:cBhvr>
                                    </p:animEffect>
                                  </p:childTnLst>
                                </p:cTn>
                              </p:par>
                              <p:par>
                                <p:cTn id="15" presetID="10" presetClass="entr" presetSubtype="0" fill="hold" grpId="0" nodeType="withEffect">
                                  <p:stCondLst>
                                    <p:cond delay="175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50"/>
                                        <p:tgtEl>
                                          <p:spTgt spid="20"/>
                                        </p:tgtEl>
                                      </p:cBhvr>
                                    </p:animEffect>
                                  </p:childTnLst>
                                </p:cTn>
                              </p:par>
                              <p:par>
                                <p:cTn id="18" presetID="42" presetClass="path" presetSubtype="0" decel="100000" fill="hold" grpId="1" nodeType="withEffect">
                                  <p:stCondLst>
                                    <p:cond delay="1750"/>
                                  </p:stCondLst>
                                  <p:childTnLst>
                                    <p:animMotion origin="layout" path="M -3.33333E-6 0.03889 L -3.33333E-6 -2.71605E-6 " pathEditMode="relative" rAng="0" ptsTypes="AA">
                                      <p:cBhvr>
                                        <p:cTn id="19" dur="1000" fill="hold"/>
                                        <p:tgtEl>
                                          <p:spTgt spid="2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2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D98746-426A-4EB5-AE4C-2B1B20F421AF}"/>
              </a:ext>
            </a:extLst>
          </p:cNvPr>
          <p:cNvSpPr/>
          <p:nvPr/>
        </p:nvSpPr>
        <p:spPr>
          <a:xfrm>
            <a:off x="0" y="0"/>
            <a:ext cx="9189244"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31983" tIns="34289" rIns="68577" bIns="34289" rtlCol="0" anchor="ctr"/>
          <a:lstStyle/>
          <a:p>
            <a:pPr defTabSz="514329">
              <a:lnSpc>
                <a:spcPct val="80000"/>
              </a:lnSpc>
              <a:spcAft>
                <a:spcPts val="1800"/>
              </a:spcAft>
              <a:defRPr/>
            </a:pPr>
            <a:endParaRPr lang="en-US" sz="1500" b="1" dirty="0">
              <a:solidFill>
                <a:srgbClr val="FFFFFF"/>
              </a:solidFill>
              <a:latin typeface="Arial" panose="020B0604020202020204" pitchFamily="34" charset="0"/>
              <a:cs typeface="Arial" panose="020B0604020202020204" pitchFamily="34" charset="0"/>
            </a:endParaRPr>
          </a:p>
        </p:txBody>
      </p:sp>
      <p:sp>
        <p:nvSpPr>
          <p:cNvPr id="2" name="TextBox 1"/>
          <p:cNvSpPr txBox="1"/>
          <p:nvPr/>
        </p:nvSpPr>
        <p:spPr>
          <a:xfrm>
            <a:off x="445770" y="3908283"/>
            <a:ext cx="8305475" cy="933450"/>
          </a:xfrm>
          <a:prstGeom prst="rect">
            <a:avLst/>
          </a:prstGeom>
          <a:noFill/>
        </p:spPr>
        <p:txBody>
          <a:bodyPr wrap="square" lIns="0" tIns="0" rIns="0" bIns="0" rtlCol="0">
            <a:noAutofit/>
          </a:bodyPr>
          <a:lstStyle/>
          <a:p>
            <a:pPr defTabSz="685771">
              <a:defRPr/>
            </a:pPr>
            <a:r>
              <a:rPr lang="en-US" sz="825" b="1" dirty="0">
                <a:solidFill>
                  <a:srgbClr val="FFFFFF"/>
                </a:solidFill>
                <a:latin typeface="Arial"/>
              </a:rPr>
              <a:t>Products and services are offered by MetLife Europe </a:t>
            </a:r>
            <a:r>
              <a:rPr lang="en-US" sz="825" b="1" dirty="0" err="1">
                <a:solidFill>
                  <a:srgbClr val="FFFFFF"/>
                </a:solidFill>
                <a:latin typeface="Arial"/>
              </a:rPr>
              <a:t>d.a.c.</a:t>
            </a:r>
            <a:r>
              <a:rPr lang="en-US" sz="825" b="1" dirty="0">
                <a:solidFill>
                  <a:srgbClr val="FFFFFF"/>
                </a:solidFill>
                <a:latin typeface="Arial"/>
              </a:rPr>
              <a:t> which is an affiliate of MetLife, Inc. and operates under the “MetLife” brand.</a:t>
            </a:r>
          </a:p>
          <a:p>
            <a:pPr defTabSz="685771">
              <a:defRPr/>
            </a:pPr>
            <a:r>
              <a:rPr lang="en-US" sz="825" dirty="0">
                <a:solidFill>
                  <a:srgbClr val="FFFFFF"/>
                </a:solidFill>
                <a:latin typeface="Arial"/>
              </a:rPr>
              <a:t>MetLife Europe </a:t>
            </a:r>
            <a:r>
              <a:rPr lang="en-US" sz="825" dirty="0" err="1">
                <a:solidFill>
                  <a:srgbClr val="FFFFFF"/>
                </a:solidFill>
                <a:latin typeface="Arial"/>
              </a:rPr>
              <a:t>d.a.c.</a:t>
            </a:r>
            <a:r>
              <a:rPr lang="en-US" sz="825" dirty="0">
                <a:solidFill>
                  <a:srgbClr val="FFFFFF"/>
                </a:solidFill>
                <a:latin typeface="Arial"/>
              </a:rPr>
              <a:t> is a private company limited by shares and is registered in Ireland under company number 415123. Registered office at 20 on Hatch, Lower Hatch Street, Dublin 2, Ireland. UK branch office at </a:t>
            </a:r>
            <a:r>
              <a:rPr lang="en-US" sz="825" dirty="0" err="1">
                <a:solidFill>
                  <a:srgbClr val="FFFFFF"/>
                </a:solidFill>
                <a:latin typeface="Arial"/>
              </a:rPr>
              <a:t>Invicta</a:t>
            </a:r>
            <a:r>
              <a:rPr lang="en-US" sz="825" dirty="0">
                <a:solidFill>
                  <a:srgbClr val="FFFFFF"/>
                </a:solidFill>
                <a:latin typeface="Arial"/>
              </a:rPr>
              <a:t> House, Trafalgar Place, Brighton BN1 4FR. Branch registration number: BR008866. MetLife Europe </a:t>
            </a:r>
            <a:r>
              <a:rPr lang="en-US" sz="825" dirty="0" err="1">
                <a:solidFill>
                  <a:srgbClr val="FFFFFF"/>
                </a:solidFill>
                <a:latin typeface="Arial"/>
              </a:rPr>
              <a:t>d.a.c.</a:t>
            </a:r>
            <a:r>
              <a:rPr lang="en-US" sz="825" dirty="0">
                <a:solidFill>
                  <a:srgbClr val="FFFFFF"/>
                </a:solidFill>
                <a:latin typeface="Arial"/>
              </a:rPr>
              <a:t> (trading as MetLife) is authorised and regulated by Central Bank of Ireland. Deemed authorised by the Prudential Regulation Authority. Subject to regulation by the Financial Conduct Authority and limited regulation by the Prudential Regulation Authority. Details of the Temporary Permissions Regime, which allows EEA-based firms to operate in the UK for a limited period while seeking full </a:t>
            </a:r>
            <a:r>
              <a:rPr lang="en-US" sz="825" dirty="0" err="1">
                <a:solidFill>
                  <a:srgbClr val="FFFFFF"/>
                </a:solidFill>
                <a:latin typeface="Arial"/>
              </a:rPr>
              <a:t>authorisation</a:t>
            </a:r>
            <a:r>
              <a:rPr lang="en-US" sz="825" dirty="0">
                <a:solidFill>
                  <a:srgbClr val="FFFFFF"/>
                </a:solidFill>
                <a:latin typeface="Arial"/>
              </a:rPr>
              <a:t>, are available on the Financial Conduct Authority’s </a:t>
            </a:r>
            <a:r>
              <a:rPr lang="en-GB" sz="825" dirty="0">
                <a:solidFill>
                  <a:srgbClr val="FFFFFF"/>
                </a:solidFill>
                <a:latin typeface="Arial"/>
              </a:rPr>
              <a:t>website. </a:t>
            </a:r>
            <a:endParaRPr lang="en-GB" sz="1200" b="1" dirty="0">
              <a:solidFill>
                <a:srgbClr val="FFFFFF"/>
              </a:solidFill>
              <a:latin typeface="Arial"/>
            </a:endParaRPr>
          </a:p>
          <a:p>
            <a:pPr defTabSz="514329">
              <a:defRPr/>
            </a:pPr>
            <a:endParaRPr lang="en-GB" sz="750" b="1" dirty="0">
              <a:solidFill>
                <a:srgbClr val="FFFFFF"/>
              </a:solidFill>
              <a:latin typeface="Arial"/>
            </a:endParaRPr>
          </a:p>
          <a:p>
            <a:pPr defTabSz="514329">
              <a:defRPr/>
            </a:pPr>
            <a:endParaRPr lang="en-GB" sz="750" b="1" dirty="0">
              <a:solidFill>
                <a:srgbClr val="FFFFFF"/>
              </a:solidFill>
              <a:latin typeface="Arial"/>
            </a:endParaRPr>
          </a:p>
          <a:p>
            <a:pPr defTabSz="514329">
              <a:defRPr/>
            </a:pPr>
            <a:endParaRPr lang="en-GB" sz="750" b="1" dirty="0">
              <a:solidFill>
                <a:srgbClr val="FFFFFF"/>
              </a:solidFill>
              <a:latin typeface="Arial"/>
            </a:endParaRPr>
          </a:p>
          <a:p>
            <a:pPr defTabSz="514329">
              <a:defRPr/>
            </a:pPr>
            <a:endParaRPr lang="en-GB" sz="750" b="1" dirty="0">
              <a:solidFill>
                <a:srgbClr val="FFFFFF"/>
              </a:solidFill>
              <a:latin typeface="Arial"/>
            </a:endParaRPr>
          </a:p>
          <a:p>
            <a:pPr defTabSz="514329">
              <a:defRPr/>
            </a:pPr>
            <a:endParaRPr lang="en-GB" sz="750" b="1" dirty="0">
              <a:solidFill>
                <a:srgbClr val="FFFFFF"/>
              </a:solidFill>
              <a:latin typeface="Arial"/>
            </a:endParaRPr>
          </a:p>
          <a:p>
            <a:pPr defTabSz="514329">
              <a:defRPr/>
            </a:pPr>
            <a:endParaRPr lang="en-GB" sz="750" b="1" dirty="0">
              <a:solidFill>
                <a:srgbClr val="FFFFFF"/>
              </a:solidFill>
              <a:latin typeface="Arial"/>
            </a:endParaRPr>
          </a:p>
          <a:p>
            <a:pPr defTabSz="514329">
              <a:defRPr/>
            </a:pPr>
            <a:endParaRPr lang="en-GB" sz="750" b="1" dirty="0">
              <a:solidFill>
                <a:srgbClr val="FFFFFF"/>
              </a:solidFill>
              <a:latin typeface="Arial"/>
            </a:endParaRPr>
          </a:p>
        </p:txBody>
      </p:sp>
      <p:sp>
        <p:nvSpPr>
          <p:cNvPr id="3" name="TextBox 2">
            <a:extLst>
              <a:ext uri="{FF2B5EF4-FFF2-40B4-BE49-F238E27FC236}">
                <a16:creationId xmlns:a16="http://schemas.microsoft.com/office/drawing/2014/main" id="{26B91094-ECA3-06F2-083F-A2E490E66B7E}"/>
              </a:ext>
            </a:extLst>
          </p:cNvPr>
          <p:cNvSpPr txBox="1"/>
          <p:nvPr/>
        </p:nvSpPr>
        <p:spPr>
          <a:xfrm>
            <a:off x="445770" y="4777869"/>
            <a:ext cx="1362547" cy="127727"/>
          </a:xfrm>
          <a:prstGeom prst="rect">
            <a:avLst/>
          </a:prstGeom>
          <a:noFill/>
        </p:spPr>
        <p:txBody>
          <a:bodyPr wrap="square" lIns="0" tIns="0" rIns="0" bIns="0">
            <a:spAutoFit/>
          </a:bodyPr>
          <a:lstStyle/>
          <a:p>
            <a:r>
              <a:rPr lang="en-GB" sz="830" b="0" i="0" dirty="0">
                <a:solidFill>
                  <a:schemeClr val="bg1"/>
                </a:solidFill>
                <a:effectLst/>
              </a:rPr>
              <a:t>COMP2991.1.Oct22</a:t>
            </a:r>
          </a:p>
        </p:txBody>
      </p:sp>
    </p:spTree>
    <p:extLst>
      <p:ext uri="{BB962C8B-B14F-4D97-AF65-F5344CB8AC3E}">
        <p14:creationId xmlns:p14="http://schemas.microsoft.com/office/powerpoint/2010/main" val="3519085605"/>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 ML_200PARK_005_0223">
            <a:hlinkClick r:id="" action="ppaction://media"/>
            <a:extLst>
              <a:ext uri="{FF2B5EF4-FFF2-40B4-BE49-F238E27FC236}">
                <a16:creationId xmlns:a16="http://schemas.microsoft.com/office/drawing/2014/main" id="{B3E2CD00-6E80-B523-8033-32CDBFC169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bright="-36000"/>
          </a:blip>
          <a:srcRect l="20116" r="1589" b="14894"/>
          <a:stretch/>
        </p:blipFill>
        <p:spPr>
          <a:xfrm>
            <a:off x="544287" y="193767"/>
            <a:ext cx="8409214" cy="4505233"/>
          </a:xfrm>
          <a:prstGeom prst="rect">
            <a:avLst/>
          </a:prstGeom>
        </p:spPr>
      </p:pic>
      <p:sp>
        <p:nvSpPr>
          <p:cNvPr id="6" name="!! rectangle 1">
            <a:extLst>
              <a:ext uri="{FF2B5EF4-FFF2-40B4-BE49-F238E27FC236}">
                <a16:creationId xmlns:a16="http://schemas.microsoft.com/office/drawing/2014/main" id="{90B06814-6B4C-CF9E-36BE-D50C31E85F5A}"/>
              </a:ext>
            </a:extLst>
          </p:cNvPr>
          <p:cNvSpPr/>
          <p:nvPr/>
        </p:nvSpPr>
        <p:spPr>
          <a:xfrm>
            <a:off x="190500" y="190500"/>
            <a:ext cx="353786" cy="4508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Arial"/>
            </a:endParaRPr>
          </a:p>
        </p:txBody>
      </p:sp>
      <p:sp>
        <p:nvSpPr>
          <p:cNvPr id="9" name="TextBox 8">
            <a:extLst>
              <a:ext uri="{FF2B5EF4-FFF2-40B4-BE49-F238E27FC236}">
                <a16:creationId xmlns:a16="http://schemas.microsoft.com/office/drawing/2014/main" id="{7967B631-CFD4-58D3-EF49-9B00C72827FF}"/>
              </a:ext>
            </a:extLst>
          </p:cNvPr>
          <p:cNvSpPr txBox="1"/>
          <p:nvPr/>
        </p:nvSpPr>
        <p:spPr>
          <a:xfrm>
            <a:off x="2632531" y="2165337"/>
            <a:ext cx="4232726" cy="553998"/>
          </a:xfrm>
          <a:prstGeom prst="rect">
            <a:avLst/>
          </a:prstGeom>
          <a:noFill/>
        </p:spPr>
        <p:txBody>
          <a:bodyPr wrap="square" lIns="0" tIns="0" rIns="0" bIns="0" rtlCol="0">
            <a:spAutoFit/>
          </a:bodyPr>
          <a:lstStyle/>
          <a:p>
            <a:r>
              <a:rPr lang="en-US" sz="3600" dirty="0">
                <a:solidFill>
                  <a:schemeClr val="bg1"/>
                </a:solidFill>
                <a:latin typeface="+mj-lt"/>
              </a:rPr>
              <a:t>Who is MetLife?</a:t>
            </a:r>
            <a:endParaRPr lang="en-GB" sz="3600" dirty="0">
              <a:solidFill>
                <a:schemeClr val="bg1"/>
              </a:solidFill>
              <a:latin typeface="+mj-lt"/>
            </a:endParaRPr>
          </a:p>
        </p:txBody>
      </p:sp>
      <p:sp>
        <p:nvSpPr>
          <p:cNvPr id="39" name="!!rectangle">
            <a:extLst>
              <a:ext uri="{FF2B5EF4-FFF2-40B4-BE49-F238E27FC236}">
                <a16:creationId xmlns:a16="http://schemas.microsoft.com/office/drawing/2014/main" id="{6F527710-6333-FD56-4707-785C5E831CB7}"/>
              </a:ext>
            </a:extLst>
          </p:cNvPr>
          <p:cNvSpPr/>
          <p:nvPr/>
        </p:nvSpPr>
        <p:spPr>
          <a:xfrm>
            <a:off x="0" y="5175499"/>
            <a:ext cx="9144000" cy="683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Shape 30">
            <a:extLst>
              <a:ext uri="{FF2B5EF4-FFF2-40B4-BE49-F238E27FC236}">
                <a16:creationId xmlns:a16="http://schemas.microsoft.com/office/drawing/2014/main" id="{077E75EE-EAB2-1B3A-CCD7-CC2139C12C8C}"/>
              </a:ext>
            </a:extLst>
          </p:cNvPr>
          <p:cNvSpPr/>
          <p:nvPr/>
        </p:nvSpPr>
        <p:spPr>
          <a:xfrm>
            <a:off x="0" y="0"/>
            <a:ext cx="9144000" cy="5143500"/>
          </a:xfrm>
          <a:custGeom>
            <a:avLst/>
            <a:gdLst>
              <a:gd name="connsiteX0" fmla="*/ 190500 w 9144000"/>
              <a:gd name="connsiteY0" fmla="*/ 190500 h 5143500"/>
              <a:gd name="connsiteX1" fmla="*/ 190500 w 9144000"/>
              <a:gd name="connsiteY1" fmla="*/ 4699000 h 5143500"/>
              <a:gd name="connsiteX2" fmla="*/ 8953500 w 9144000"/>
              <a:gd name="connsiteY2" fmla="*/ 4699000 h 5143500"/>
              <a:gd name="connsiteX3" fmla="*/ 8953500 w 9144000"/>
              <a:gd name="connsiteY3" fmla="*/ 190500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190500" y="190500"/>
                </a:moveTo>
                <a:lnTo>
                  <a:pt x="190500" y="4699000"/>
                </a:lnTo>
                <a:lnTo>
                  <a:pt x="8953500" y="4699000"/>
                </a:lnTo>
                <a:lnTo>
                  <a:pt x="8953500" y="190500"/>
                </a:lnTo>
                <a:close/>
                <a:moveTo>
                  <a:pt x="0" y="0"/>
                </a:moveTo>
                <a:lnTo>
                  <a:pt x="9144000" y="0"/>
                </a:lnTo>
                <a:lnTo>
                  <a:pt x="9144000" y="5143500"/>
                </a:lnTo>
                <a:lnTo>
                  <a:pt x="0"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7" name="Group 16">
            <a:extLst>
              <a:ext uri="{FF2B5EF4-FFF2-40B4-BE49-F238E27FC236}">
                <a16:creationId xmlns:a16="http://schemas.microsoft.com/office/drawing/2014/main" id="{7C9A8D7D-CF8E-B5AF-1695-21E3BC0AF340}"/>
              </a:ext>
            </a:extLst>
          </p:cNvPr>
          <p:cNvGrpSpPr>
            <a:grpSpLocks noChangeAspect="1"/>
          </p:cNvGrpSpPr>
          <p:nvPr/>
        </p:nvGrpSpPr>
        <p:grpSpPr>
          <a:xfrm>
            <a:off x="8171056" y="4806011"/>
            <a:ext cx="782444" cy="167956"/>
            <a:chOff x="4579941" y="3142620"/>
            <a:chExt cx="2725101" cy="584956"/>
          </a:xfrm>
        </p:grpSpPr>
        <p:sp>
          <p:nvSpPr>
            <p:cNvPr id="19" name="Freeform: Shape 18">
              <a:extLst>
                <a:ext uri="{FF2B5EF4-FFF2-40B4-BE49-F238E27FC236}">
                  <a16:creationId xmlns:a16="http://schemas.microsoft.com/office/drawing/2014/main" id="{33A64A87-0528-7FE7-643E-97A4BC446376}"/>
                </a:ext>
              </a:extLst>
            </p:cNvPr>
            <p:cNvSpPr/>
            <p:nvPr userDrawn="1"/>
          </p:nvSpPr>
          <p:spPr>
            <a:xfrm flipV="1">
              <a:off x="4579941" y="3142646"/>
              <a:ext cx="422095" cy="584926"/>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accent2"/>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20" name="Freeform: Shape 19">
              <a:extLst>
                <a:ext uri="{FF2B5EF4-FFF2-40B4-BE49-F238E27FC236}">
                  <a16:creationId xmlns:a16="http://schemas.microsoft.com/office/drawing/2014/main" id="{AE1F5356-DACD-4A3C-E1CA-FB79E2D38F9C}"/>
                </a:ext>
              </a:extLst>
            </p:cNvPr>
            <p:cNvSpPr/>
            <p:nvPr userDrawn="1"/>
          </p:nvSpPr>
          <p:spPr>
            <a:xfrm flipV="1">
              <a:off x="5413287" y="3236734"/>
              <a:ext cx="1891755" cy="406440"/>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nvGrpSpPr>
            <p:cNvPr id="21" name="Group 20">
              <a:extLst>
                <a:ext uri="{FF2B5EF4-FFF2-40B4-BE49-F238E27FC236}">
                  <a16:creationId xmlns:a16="http://schemas.microsoft.com/office/drawing/2014/main" id="{29FD68C8-C07E-BE46-2628-FD7A81929B3D}"/>
                </a:ext>
              </a:extLst>
            </p:cNvPr>
            <p:cNvGrpSpPr/>
            <p:nvPr userDrawn="1"/>
          </p:nvGrpSpPr>
          <p:grpSpPr>
            <a:xfrm>
              <a:off x="4792605" y="3142620"/>
              <a:ext cx="424314" cy="584956"/>
              <a:chOff x="2765096" y="3864547"/>
              <a:chExt cx="452875" cy="624330"/>
            </a:xfrm>
          </p:grpSpPr>
          <p:sp>
            <p:nvSpPr>
              <p:cNvPr id="22" name="Freeform: Shape 21">
                <a:extLst>
                  <a:ext uri="{FF2B5EF4-FFF2-40B4-BE49-F238E27FC236}">
                    <a16:creationId xmlns:a16="http://schemas.microsoft.com/office/drawing/2014/main" id="{3A9546FB-59EA-B4ED-82F6-A7383549F4C0}"/>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accent5"/>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23" name="Freeform: Shape 22">
                <a:extLst>
                  <a:ext uri="{FF2B5EF4-FFF2-40B4-BE49-F238E27FC236}">
                    <a16:creationId xmlns:a16="http://schemas.microsoft.com/office/drawing/2014/main" id="{74D15FE3-5529-63FE-CB93-AC92647FE016}"/>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accent1"/>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grpSp>
    </p:spTree>
    <p:extLst>
      <p:ext uri="{BB962C8B-B14F-4D97-AF65-F5344CB8AC3E}">
        <p14:creationId xmlns:p14="http://schemas.microsoft.com/office/powerpoint/2010/main" val="2367234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B73B7849-BDCC-69B0-15D3-14BADE2A424D}"/>
              </a:ext>
            </a:extLst>
          </p:cNvPr>
          <p:cNvSpPr/>
          <p:nvPr/>
        </p:nvSpPr>
        <p:spPr>
          <a:xfrm>
            <a:off x="3083623" y="-5434179"/>
            <a:ext cx="281935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 rectangle 1">
            <a:extLst>
              <a:ext uri="{FF2B5EF4-FFF2-40B4-BE49-F238E27FC236}">
                <a16:creationId xmlns:a16="http://schemas.microsoft.com/office/drawing/2014/main" id="{CE9F4909-1C69-E278-269A-FFA5A94A6AF3}"/>
              </a:ext>
            </a:extLst>
          </p:cNvPr>
          <p:cNvSpPr/>
          <p:nvPr/>
        </p:nvSpPr>
        <p:spPr>
          <a:xfrm>
            <a:off x="190500" y="190500"/>
            <a:ext cx="353786" cy="264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Arial"/>
            </a:endParaRPr>
          </a:p>
        </p:txBody>
      </p:sp>
      <p:pic>
        <p:nvPicPr>
          <p:cNvPr id="67" name="Picture 66">
            <a:extLst>
              <a:ext uri="{FF2B5EF4-FFF2-40B4-BE49-F238E27FC236}">
                <a16:creationId xmlns:a16="http://schemas.microsoft.com/office/drawing/2014/main" id="{7BE64E3F-E80B-2270-1486-809A9D551AF4}"/>
              </a:ext>
            </a:extLst>
          </p:cNvPr>
          <p:cNvPicPr>
            <a:picLocks noChangeAspect="1"/>
          </p:cNvPicPr>
          <p:nvPr/>
        </p:nvPicPr>
        <p:blipFill rotWithShape="1">
          <a:blip r:embed="rId2">
            <a:extLst>
              <a:ext uri="{28A0092B-C50C-407E-A947-70E740481C1C}">
                <a14:useLocalDpi xmlns:a14="http://schemas.microsoft.com/office/drawing/2010/main" val="0"/>
              </a:ext>
            </a:extLst>
          </a:blip>
          <a:srcRect l="38850" r="19686"/>
          <a:stretch/>
        </p:blipFill>
        <p:spPr>
          <a:xfrm flipH="1">
            <a:off x="5832266" y="0"/>
            <a:ext cx="3132520" cy="5143500"/>
          </a:xfrm>
          <a:prstGeom prst="rect">
            <a:avLst/>
          </a:prstGeom>
        </p:spPr>
      </p:pic>
      <p:sp>
        <p:nvSpPr>
          <p:cNvPr id="14" name="TextBox 13">
            <a:extLst>
              <a:ext uri="{FF2B5EF4-FFF2-40B4-BE49-F238E27FC236}">
                <a16:creationId xmlns:a16="http://schemas.microsoft.com/office/drawing/2014/main" id="{C1FC71E4-3CFD-924A-ED54-AF0402AA0298}"/>
              </a:ext>
            </a:extLst>
          </p:cNvPr>
          <p:cNvSpPr txBox="1"/>
          <p:nvPr/>
        </p:nvSpPr>
        <p:spPr>
          <a:xfrm>
            <a:off x="362629" y="612688"/>
            <a:ext cx="5799965" cy="553998"/>
          </a:xfrm>
          <a:prstGeom prst="rect">
            <a:avLst/>
          </a:prstGeom>
          <a:noFill/>
        </p:spPr>
        <p:txBody>
          <a:bodyPr wrap="square" lIns="0" tIns="0" rIns="0" bIns="0" rtlCol="0">
            <a:spAutoFit/>
          </a:bodyPr>
          <a:lstStyle/>
          <a:p>
            <a:pPr defTabSz="685800">
              <a:lnSpc>
                <a:spcPct val="90000"/>
              </a:lnSpc>
            </a:pPr>
            <a:r>
              <a:rPr lang="en-US" sz="2000" b="1" dirty="0">
                <a:latin typeface="Georgia"/>
              </a:rPr>
              <a:t>MetLife in the UK: </a:t>
            </a:r>
            <a:br>
              <a:rPr lang="en-US" sz="2000" b="1" dirty="0">
                <a:latin typeface="Georgia"/>
              </a:rPr>
            </a:br>
            <a:r>
              <a:rPr lang="en-US" sz="2000" b="1" dirty="0">
                <a:latin typeface="Georgia"/>
              </a:rPr>
              <a:t>	</a:t>
            </a:r>
            <a:r>
              <a:rPr lang="en-US" sz="2000" b="1" dirty="0">
                <a:solidFill>
                  <a:schemeClr val="accent2"/>
                </a:solidFill>
                <a:latin typeface="Georgia"/>
              </a:rPr>
              <a:t>Local expertise and global strength</a:t>
            </a:r>
            <a:endParaRPr lang="en-GB" sz="2000" b="1" dirty="0">
              <a:solidFill>
                <a:schemeClr val="accent2"/>
              </a:solidFill>
              <a:latin typeface="Georgia"/>
            </a:endParaRPr>
          </a:p>
        </p:txBody>
      </p:sp>
      <p:sp>
        <p:nvSpPr>
          <p:cNvPr id="52" name="Rectangle 51">
            <a:extLst>
              <a:ext uri="{FF2B5EF4-FFF2-40B4-BE49-F238E27FC236}">
                <a16:creationId xmlns:a16="http://schemas.microsoft.com/office/drawing/2014/main" id="{67F21F8F-0874-36E0-DD3C-EE5B446C6887}"/>
              </a:ext>
            </a:extLst>
          </p:cNvPr>
          <p:cNvSpPr/>
          <p:nvPr/>
        </p:nvSpPr>
        <p:spPr>
          <a:xfrm>
            <a:off x="0" y="190989"/>
            <a:ext cx="1733550" cy="266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1">
            <a:extLst>
              <a:ext uri="{FF2B5EF4-FFF2-40B4-BE49-F238E27FC236}">
                <a16:creationId xmlns:a16="http://schemas.microsoft.com/office/drawing/2014/main" id="{DC037F26-47B5-5FD7-046F-A5EEB9E355DA}"/>
              </a:ext>
            </a:extLst>
          </p:cNvPr>
          <p:cNvCxnSpPr>
            <a:cxnSpLocks/>
          </p:cNvCxnSpPr>
          <p:nvPr/>
        </p:nvCxnSpPr>
        <p:spPr>
          <a:xfrm>
            <a:off x="290240" y="408240"/>
            <a:ext cx="1447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E7422FF1-AAA7-026B-FE30-7D8CF3DD7825}"/>
              </a:ext>
            </a:extLst>
          </p:cNvPr>
          <p:cNvSpPr txBox="1"/>
          <p:nvPr/>
        </p:nvSpPr>
        <p:spPr>
          <a:xfrm>
            <a:off x="574766" y="253309"/>
            <a:ext cx="1651901" cy="123111"/>
          </a:xfrm>
          <a:prstGeom prst="rect">
            <a:avLst/>
          </a:prstGeom>
          <a:noFill/>
        </p:spPr>
        <p:txBody>
          <a:bodyPr wrap="square" lIns="0" tIns="0" rIns="0" bIns="0" rtlCol="0">
            <a:spAutoFit/>
          </a:bodyPr>
          <a:lstStyle/>
          <a:p>
            <a:r>
              <a:rPr lang="en-US" sz="800" b="1" spc="100" dirty="0">
                <a:solidFill>
                  <a:schemeClr val="bg1"/>
                </a:solidFill>
              </a:rPr>
              <a:t>WHO IS METLIFE?</a:t>
            </a:r>
            <a:endParaRPr lang="en-GB" sz="800" b="1" spc="100" dirty="0">
              <a:solidFill>
                <a:schemeClr val="bg1"/>
              </a:solidFill>
            </a:endParaRPr>
          </a:p>
        </p:txBody>
      </p:sp>
      <p:sp>
        <p:nvSpPr>
          <p:cNvPr id="65" name="Freeform: Shape 64">
            <a:extLst>
              <a:ext uri="{FF2B5EF4-FFF2-40B4-BE49-F238E27FC236}">
                <a16:creationId xmlns:a16="http://schemas.microsoft.com/office/drawing/2014/main" id="{0B1CACC9-4141-E719-50DA-FAE8BB2A89D8}"/>
              </a:ext>
            </a:extLst>
          </p:cNvPr>
          <p:cNvSpPr/>
          <p:nvPr/>
        </p:nvSpPr>
        <p:spPr>
          <a:xfrm>
            <a:off x="0" y="0"/>
            <a:ext cx="9144000" cy="5143500"/>
          </a:xfrm>
          <a:custGeom>
            <a:avLst/>
            <a:gdLst>
              <a:gd name="connsiteX0" fmla="*/ 190500 w 9144000"/>
              <a:gd name="connsiteY0" fmla="*/ 190500 h 5143500"/>
              <a:gd name="connsiteX1" fmla="*/ 190500 w 9144000"/>
              <a:gd name="connsiteY1" fmla="*/ 4699000 h 5143500"/>
              <a:gd name="connsiteX2" fmla="*/ 8953500 w 9144000"/>
              <a:gd name="connsiteY2" fmla="*/ 4699000 h 5143500"/>
              <a:gd name="connsiteX3" fmla="*/ 8953500 w 9144000"/>
              <a:gd name="connsiteY3" fmla="*/ 190500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190500" y="190500"/>
                </a:moveTo>
                <a:lnTo>
                  <a:pt x="190500" y="4699000"/>
                </a:lnTo>
                <a:lnTo>
                  <a:pt x="8953500" y="4699000"/>
                </a:lnTo>
                <a:lnTo>
                  <a:pt x="8953500" y="190500"/>
                </a:lnTo>
                <a:close/>
                <a:moveTo>
                  <a:pt x="0" y="0"/>
                </a:moveTo>
                <a:lnTo>
                  <a:pt x="9144000" y="0"/>
                </a:lnTo>
                <a:lnTo>
                  <a:pt x="9144000" y="5143500"/>
                </a:lnTo>
                <a:lnTo>
                  <a:pt x="0"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6" name="Group 65">
            <a:extLst>
              <a:ext uri="{FF2B5EF4-FFF2-40B4-BE49-F238E27FC236}">
                <a16:creationId xmlns:a16="http://schemas.microsoft.com/office/drawing/2014/main" id="{19E6A9F8-85ED-D5FE-20C0-B31FEBDDEBCE}"/>
              </a:ext>
            </a:extLst>
          </p:cNvPr>
          <p:cNvGrpSpPr>
            <a:grpSpLocks noChangeAspect="1"/>
          </p:cNvGrpSpPr>
          <p:nvPr/>
        </p:nvGrpSpPr>
        <p:grpSpPr>
          <a:xfrm>
            <a:off x="8171056" y="4806011"/>
            <a:ext cx="782444" cy="167956"/>
            <a:chOff x="4579941" y="3142620"/>
            <a:chExt cx="2725101" cy="584956"/>
          </a:xfrm>
        </p:grpSpPr>
        <p:sp>
          <p:nvSpPr>
            <p:cNvPr id="75" name="Freeform: Shape 74">
              <a:extLst>
                <a:ext uri="{FF2B5EF4-FFF2-40B4-BE49-F238E27FC236}">
                  <a16:creationId xmlns:a16="http://schemas.microsoft.com/office/drawing/2014/main" id="{9987C993-CCE3-F748-AE90-A0F9635EB16A}"/>
                </a:ext>
              </a:extLst>
            </p:cNvPr>
            <p:cNvSpPr/>
            <p:nvPr userDrawn="1"/>
          </p:nvSpPr>
          <p:spPr>
            <a:xfrm flipV="1">
              <a:off x="4579941" y="3142646"/>
              <a:ext cx="422095" cy="584926"/>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rgbClr val="239DE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76" name="Freeform: Shape 75">
              <a:extLst>
                <a:ext uri="{FF2B5EF4-FFF2-40B4-BE49-F238E27FC236}">
                  <a16:creationId xmlns:a16="http://schemas.microsoft.com/office/drawing/2014/main" id="{1E6D7BD8-423F-23A2-942E-4E5C436B9E9A}"/>
                </a:ext>
              </a:extLst>
            </p:cNvPr>
            <p:cNvSpPr/>
            <p:nvPr userDrawn="1"/>
          </p:nvSpPr>
          <p:spPr>
            <a:xfrm flipV="1">
              <a:off x="5413287" y="3236734"/>
              <a:ext cx="1891755" cy="406440"/>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nvGrpSpPr>
            <p:cNvPr id="77" name="Group 76">
              <a:extLst>
                <a:ext uri="{FF2B5EF4-FFF2-40B4-BE49-F238E27FC236}">
                  <a16:creationId xmlns:a16="http://schemas.microsoft.com/office/drawing/2014/main" id="{CD15956E-F899-913A-39C5-4CD8178E4EC0}"/>
                </a:ext>
              </a:extLst>
            </p:cNvPr>
            <p:cNvGrpSpPr/>
            <p:nvPr userDrawn="1"/>
          </p:nvGrpSpPr>
          <p:grpSpPr>
            <a:xfrm>
              <a:off x="4792605" y="3142620"/>
              <a:ext cx="424314" cy="584956"/>
              <a:chOff x="2765096" y="3864547"/>
              <a:chExt cx="452875" cy="624330"/>
            </a:xfrm>
          </p:grpSpPr>
          <p:sp>
            <p:nvSpPr>
              <p:cNvPr id="79" name="Freeform: Shape 78">
                <a:extLst>
                  <a:ext uri="{FF2B5EF4-FFF2-40B4-BE49-F238E27FC236}">
                    <a16:creationId xmlns:a16="http://schemas.microsoft.com/office/drawing/2014/main" id="{A45AC2AF-8E87-4BE6-FBA9-0A7FF5259735}"/>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rgbClr val="99D538"/>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80" name="Freeform: Shape 79">
                <a:extLst>
                  <a:ext uri="{FF2B5EF4-FFF2-40B4-BE49-F238E27FC236}">
                    <a16:creationId xmlns:a16="http://schemas.microsoft.com/office/drawing/2014/main" id="{9725B153-7794-4C55-08A4-02347A2DE1D1}"/>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rgbClr val="1563A9"/>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grpSp>
      <p:grpSp>
        <p:nvGrpSpPr>
          <p:cNvPr id="11" name="Group 10">
            <a:extLst>
              <a:ext uri="{FF2B5EF4-FFF2-40B4-BE49-F238E27FC236}">
                <a16:creationId xmlns:a16="http://schemas.microsoft.com/office/drawing/2014/main" id="{D32AA209-BE07-A041-AC4D-F00542CE2364}"/>
              </a:ext>
            </a:extLst>
          </p:cNvPr>
          <p:cNvGrpSpPr/>
          <p:nvPr/>
        </p:nvGrpSpPr>
        <p:grpSpPr>
          <a:xfrm>
            <a:off x="1974215" y="1993021"/>
            <a:ext cx="1522274" cy="2160000"/>
            <a:chOff x="1974215" y="2650246"/>
            <a:chExt cx="1522274" cy="2160000"/>
          </a:xfrm>
        </p:grpSpPr>
        <p:sp>
          <p:nvSpPr>
            <p:cNvPr id="83" name="Rectangle 82">
              <a:extLst>
                <a:ext uri="{FF2B5EF4-FFF2-40B4-BE49-F238E27FC236}">
                  <a16:creationId xmlns:a16="http://schemas.microsoft.com/office/drawing/2014/main" id="{B5945D37-5E8F-1526-0670-8A2478F4DEC7}"/>
                </a:ext>
              </a:extLst>
            </p:cNvPr>
            <p:cNvSpPr/>
            <p:nvPr/>
          </p:nvSpPr>
          <p:spPr>
            <a:xfrm>
              <a:off x="1974215" y="2650246"/>
              <a:ext cx="1522274" cy="21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a:extLst>
                <a:ext uri="{FF2B5EF4-FFF2-40B4-BE49-F238E27FC236}">
                  <a16:creationId xmlns:a16="http://schemas.microsoft.com/office/drawing/2014/main" id="{50DF03CB-3761-44EA-1EA3-DDA73BA13B00}"/>
                </a:ext>
              </a:extLst>
            </p:cNvPr>
            <p:cNvSpPr txBox="1"/>
            <p:nvPr/>
          </p:nvSpPr>
          <p:spPr>
            <a:xfrm>
              <a:off x="2103790" y="3296607"/>
              <a:ext cx="1215569" cy="415498"/>
            </a:xfrm>
            <a:prstGeom prst="rect">
              <a:avLst/>
            </a:prstGeom>
            <a:noFill/>
          </p:spPr>
          <p:txBody>
            <a:bodyPr wrap="square" lIns="0" tIns="0" rIns="0" bIns="0" rtlCol="0">
              <a:spAutoFit/>
            </a:bodyPr>
            <a:lstStyle/>
            <a:p>
              <a:r>
                <a:rPr lang="en-US" sz="900" dirty="0">
                  <a:solidFill>
                    <a:schemeClr val="bg1"/>
                  </a:solidFill>
                </a:rPr>
                <a:t>rating for MetLife Europe </a:t>
              </a:r>
              <a:r>
                <a:rPr lang="en-US" sz="900" dirty="0" err="1">
                  <a:solidFill>
                    <a:schemeClr val="bg1"/>
                  </a:solidFill>
                </a:rPr>
                <a:t>d.a.c.</a:t>
              </a:r>
              <a:r>
                <a:rPr lang="en-US" sz="900" dirty="0">
                  <a:solidFill>
                    <a:schemeClr val="bg1"/>
                  </a:solidFill>
                </a:rPr>
                <a:t> by Standard and Poor’s</a:t>
              </a:r>
              <a:r>
                <a:rPr lang="en-US" sz="900" baseline="30000" dirty="0">
                  <a:solidFill>
                    <a:schemeClr val="bg1"/>
                  </a:solidFill>
                </a:rPr>
                <a:t>1</a:t>
              </a:r>
            </a:p>
          </p:txBody>
        </p:sp>
        <p:cxnSp>
          <p:nvCxnSpPr>
            <p:cNvPr id="87" name="Straight Connector 86">
              <a:extLst>
                <a:ext uri="{FF2B5EF4-FFF2-40B4-BE49-F238E27FC236}">
                  <a16:creationId xmlns:a16="http://schemas.microsoft.com/office/drawing/2014/main" id="{CA358852-BC02-3E57-02F0-48A07FB08123}"/>
                </a:ext>
              </a:extLst>
            </p:cNvPr>
            <p:cNvCxnSpPr>
              <a:cxnSpLocks/>
            </p:cNvCxnSpPr>
            <p:nvPr/>
          </p:nvCxnSpPr>
          <p:spPr>
            <a:xfrm>
              <a:off x="1974215" y="3165929"/>
              <a:ext cx="15222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88DFCFCF-1864-0B4F-EE88-5516CFC6D16D}"/>
              </a:ext>
            </a:extLst>
          </p:cNvPr>
          <p:cNvSpPr txBox="1"/>
          <p:nvPr/>
        </p:nvSpPr>
        <p:spPr>
          <a:xfrm>
            <a:off x="2103790" y="2073150"/>
            <a:ext cx="774134" cy="307777"/>
          </a:xfrm>
          <a:prstGeom prst="rect">
            <a:avLst/>
          </a:prstGeom>
          <a:noFill/>
        </p:spPr>
        <p:txBody>
          <a:bodyPr wrap="square" lIns="0" tIns="0" rIns="0" bIns="0" rtlCol="0">
            <a:spAutoFit/>
          </a:bodyPr>
          <a:lstStyle/>
          <a:p>
            <a:r>
              <a:rPr lang="en-US" sz="2000" dirty="0">
                <a:solidFill>
                  <a:schemeClr val="bg1"/>
                </a:solidFill>
                <a:latin typeface="+mj-lt"/>
              </a:rPr>
              <a:t>A+</a:t>
            </a:r>
            <a:endParaRPr lang="en-GB" sz="2000" dirty="0">
              <a:solidFill>
                <a:schemeClr val="bg1"/>
              </a:solidFill>
              <a:latin typeface="+mj-lt"/>
            </a:endParaRPr>
          </a:p>
        </p:txBody>
      </p:sp>
      <p:grpSp>
        <p:nvGrpSpPr>
          <p:cNvPr id="12" name="Group 11">
            <a:extLst>
              <a:ext uri="{FF2B5EF4-FFF2-40B4-BE49-F238E27FC236}">
                <a16:creationId xmlns:a16="http://schemas.microsoft.com/office/drawing/2014/main" id="{4AFD93DB-8813-9ED5-0FC6-67024D1633CF}"/>
              </a:ext>
            </a:extLst>
          </p:cNvPr>
          <p:cNvGrpSpPr/>
          <p:nvPr/>
        </p:nvGrpSpPr>
        <p:grpSpPr>
          <a:xfrm>
            <a:off x="3589655" y="1993020"/>
            <a:ext cx="1522274" cy="2160000"/>
            <a:chOff x="3589655" y="2650245"/>
            <a:chExt cx="1522274" cy="2160000"/>
          </a:xfrm>
        </p:grpSpPr>
        <p:sp>
          <p:nvSpPr>
            <p:cNvPr id="84" name="Rectangle 83">
              <a:extLst>
                <a:ext uri="{FF2B5EF4-FFF2-40B4-BE49-F238E27FC236}">
                  <a16:creationId xmlns:a16="http://schemas.microsoft.com/office/drawing/2014/main" id="{75777F17-AAAE-2B1E-D816-9ACD7204644A}"/>
                </a:ext>
              </a:extLst>
            </p:cNvPr>
            <p:cNvSpPr/>
            <p:nvPr/>
          </p:nvSpPr>
          <p:spPr>
            <a:xfrm>
              <a:off x="3589655" y="2650245"/>
              <a:ext cx="1522274" cy="21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TextBox 87">
              <a:extLst>
                <a:ext uri="{FF2B5EF4-FFF2-40B4-BE49-F238E27FC236}">
                  <a16:creationId xmlns:a16="http://schemas.microsoft.com/office/drawing/2014/main" id="{13C8EB4C-337F-CB21-F58E-6E3B939B9118}"/>
                </a:ext>
              </a:extLst>
            </p:cNvPr>
            <p:cNvSpPr txBox="1"/>
            <p:nvPr/>
          </p:nvSpPr>
          <p:spPr>
            <a:xfrm>
              <a:off x="3735618" y="3296607"/>
              <a:ext cx="1215569" cy="415498"/>
            </a:xfrm>
            <a:prstGeom prst="rect">
              <a:avLst/>
            </a:prstGeom>
            <a:noFill/>
          </p:spPr>
          <p:txBody>
            <a:bodyPr wrap="square" lIns="0" tIns="0" rIns="0" bIns="0" rtlCol="0">
              <a:spAutoFit/>
            </a:bodyPr>
            <a:lstStyle/>
            <a:p>
              <a:r>
                <a:rPr lang="en-US" sz="900" dirty="0">
                  <a:solidFill>
                    <a:schemeClr val="bg1"/>
                  </a:solidFill>
                </a:rPr>
                <a:t>claims satisfaction rating from our customers for 2021</a:t>
              </a:r>
              <a:r>
                <a:rPr lang="en-US" sz="900" baseline="30000" dirty="0">
                  <a:solidFill>
                    <a:schemeClr val="bg1"/>
                  </a:solidFill>
                </a:rPr>
                <a:t>2</a:t>
              </a:r>
            </a:p>
          </p:txBody>
        </p:sp>
        <p:cxnSp>
          <p:nvCxnSpPr>
            <p:cNvPr id="89" name="Straight Connector 88">
              <a:extLst>
                <a:ext uri="{FF2B5EF4-FFF2-40B4-BE49-F238E27FC236}">
                  <a16:creationId xmlns:a16="http://schemas.microsoft.com/office/drawing/2014/main" id="{7D181414-EBCC-419D-1ECB-C4E3A397C92F}"/>
                </a:ext>
              </a:extLst>
            </p:cNvPr>
            <p:cNvCxnSpPr>
              <a:cxnSpLocks/>
            </p:cNvCxnSpPr>
            <p:nvPr/>
          </p:nvCxnSpPr>
          <p:spPr>
            <a:xfrm>
              <a:off x="3589655" y="3165929"/>
              <a:ext cx="15222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2" name="TextBox 91">
            <a:extLst>
              <a:ext uri="{FF2B5EF4-FFF2-40B4-BE49-F238E27FC236}">
                <a16:creationId xmlns:a16="http://schemas.microsoft.com/office/drawing/2014/main" id="{C073E788-E98C-0626-9E63-149625C2F130}"/>
              </a:ext>
            </a:extLst>
          </p:cNvPr>
          <p:cNvSpPr txBox="1"/>
          <p:nvPr/>
        </p:nvSpPr>
        <p:spPr>
          <a:xfrm>
            <a:off x="3735618" y="2073150"/>
            <a:ext cx="1077289" cy="307777"/>
          </a:xfrm>
          <a:prstGeom prst="rect">
            <a:avLst/>
          </a:prstGeom>
          <a:noFill/>
        </p:spPr>
        <p:txBody>
          <a:bodyPr wrap="square" lIns="0" tIns="0" rIns="0" bIns="0" rtlCol="0">
            <a:spAutoFit/>
          </a:bodyPr>
          <a:lstStyle/>
          <a:p>
            <a:r>
              <a:rPr lang="en-US" sz="2000" dirty="0">
                <a:solidFill>
                  <a:schemeClr val="bg1"/>
                </a:solidFill>
                <a:latin typeface="+mj-lt"/>
              </a:rPr>
              <a:t>96%</a:t>
            </a:r>
            <a:endParaRPr lang="en-GB" sz="2000" dirty="0">
              <a:solidFill>
                <a:schemeClr val="bg1"/>
              </a:solidFill>
              <a:latin typeface="+mj-lt"/>
            </a:endParaRPr>
          </a:p>
        </p:txBody>
      </p:sp>
      <p:grpSp>
        <p:nvGrpSpPr>
          <p:cNvPr id="13" name="Group 12">
            <a:extLst>
              <a:ext uri="{FF2B5EF4-FFF2-40B4-BE49-F238E27FC236}">
                <a16:creationId xmlns:a16="http://schemas.microsoft.com/office/drawing/2014/main" id="{7CA34D06-3ACA-457B-0C7F-A312856C8E16}"/>
              </a:ext>
            </a:extLst>
          </p:cNvPr>
          <p:cNvGrpSpPr/>
          <p:nvPr/>
        </p:nvGrpSpPr>
        <p:grpSpPr>
          <a:xfrm>
            <a:off x="5198788" y="1993019"/>
            <a:ext cx="1528581" cy="2160000"/>
            <a:chOff x="5198788" y="2650244"/>
            <a:chExt cx="1528581" cy="2160000"/>
          </a:xfrm>
        </p:grpSpPr>
        <p:sp>
          <p:nvSpPr>
            <p:cNvPr id="85" name="Rectangle 84">
              <a:extLst>
                <a:ext uri="{FF2B5EF4-FFF2-40B4-BE49-F238E27FC236}">
                  <a16:creationId xmlns:a16="http://schemas.microsoft.com/office/drawing/2014/main" id="{8B79AA54-E949-BA77-F3AB-519AE806F8A0}"/>
                </a:ext>
              </a:extLst>
            </p:cNvPr>
            <p:cNvSpPr/>
            <p:nvPr/>
          </p:nvSpPr>
          <p:spPr>
            <a:xfrm>
              <a:off x="5205095" y="2650244"/>
              <a:ext cx="1522274" cy="21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a:extLst>
                <a:ext uri="{FF2B5EF4-FFF2-40B4-BE49-F238E27FC236}">
                  <a16:creationId xmlns:a16="http://schemas.microsoft.com/office/drawing/2014/main" id="{479514A8-B5A4-2DAF-0897-E4809F8DA71C}"/>
                </a:ext>
              </a:extLst>
            </p:cNvPr>
            <p:cNvSpPr txBox="1"/>
            <p:nvPr/>
          </p:nvSpPr>
          <p:spPr>
            <a:xfrm>
              <a:off x="5328364" y="3296607"/>
              <a:ext cx="1123236" cy="415498"/>
            </a:xfrm>
            <a:prstGeom prst="rect">
              <a:avLst/>
            </a:prstGeom>
            <a:noFill/>
          </p:spPr>
          <p:txBody>
            <a:bodyPr wrap="square" lIns="0" tIns="0" rIns="0" bIns="0" rtlCol="0">
              <a:spAutoFit/>
            </a:bodyPr>
            <a:lstStyle/>
            <a:p>
              <a:r>
                <a:rPr lang="en-US" sz="900" dirty="0">
                  <a:solidFill>
                    <a:schemeClr val="bg1"/>
                  </a:solidFill>
                </a:rPr>
                <a:t>Individual </a:t>
              </a:r>
              <a:br>
                <a:rPr lang="en-US" sz="900" dirty="0">
                  <a:solidFill>
                    <a:schemeClr val="bg1"/>
                  </a:solidFill>
                </a:rPr>
              </a:br>
              <a:r>
                <a:rPr lang="en-US" sz="900" dirty="0">
                  <a:solidFill>
                    <a:schemeClr val="bg1"/>
                  </a:solidFill>
                </a:rPr>
                <a:t>Protection </a:t>
              </a:r>
              <a:br>
                <a:rPr lang="en-US" sz="900" dirty="0">
                  <a:solidFill>
                    <a:schemeClr val="bg1"/>
                  </a:solidFill>
                </a:rPr>
              </a:br>
              <a:r>
                <a:rPr lang="en-US" sz="900" dirty="0">
                  <a:solidFill>
                    <a:schemeClr val="bg1"/>
                  </a:solidFill>
                </a:rPr>
                <a:t>customers</a:t>
              </a:r>
            </a:p>
          </p:txBody>
        </p:sp>
        <p:cxnSp>
          <p:nvCxnSpPr>
            <p:cNvPr id="91" name="Straight Connector 90">
              <a:extLst>
                <a:ext uri="{FF2B5EF4-FFF2-40B4-BE49-F238E27FC236}">
                  <a16:creationId xmlns:a16="http://schemas.microsoft.com/office/drawing/2014/main" id="{C4886B06-48AF-FDD0-2701-B393B671A5C7}"/>
                </a:ext>
              </a:extLst>
            </p:cNvPr>
            <p:cNvCxnSpPr>
              <a:cxnSpLocks/>
            </p:cNvCxnSpPr>
            <p:nvPr/>
          </p:nvCxnSpPr>
          <p:spPr>
            <a:xfrm>
              <a:off x="5198788" y="3165929"/>
              <a:ext cx="15222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69F1D632-C831-5D81-3E7E-B5E705637BC6}"/>
              </a:ext>
            </a:extLst>
          </p:cNvPr>
          <p:cNvSpPr txBox="1"/>
          <p:nvPr/>
        </p:nvSpPr>
        <p:spPr>
          <a:xfrm>
            <a:off x="5328363" y="2063732"/>
            <a:ext cx="1609133" cy="307777"/>
          </a:xfrm>
          <a:prstGeom prst="rect">
            <a:avLst/>
          </a:prstGeom>
          <a:noFill/>
        </p:spPr>
        <p:txBody>
          <a:bodyPr wrap="square" lIns="0" tIns="0" rIns="0" bIns="0" rtlCol="0">
            <a:spAutoFit/>
          </a:bodyPr>
          <a:lstStyle/>
          <a:p>
            <a:r>
              <a:rPr lang="en-US" sz="2000" dirty="0">
                <a:solidFill>
                  <a:schemeClr val="bg1"/>
                </a:solidFill>
                <a:latin typeface="+mj-lt"/>
              </a:rPr>
              <a:t>340,000+</a:t>
            </a:r>
            <a:endParaRPr lang="en-GB" sz="2000" dirty="0">
              <a:solidFill>
                <a:schemeClr val="bg1"/>
              </a:solidFill>
              <a:latin typeface="+mj-lt"/>
            </a:endParaRPr>
          </a:p>
        </p:txBody>
      </p:sp>
      <p:grpSp>
        <p:nvGrpSpPr>
          <p:cNvPr id="10" name="Group 9">
            <a:extLst>
              <a:ext uri="{FF2B5EF4-FFF2-40B4-BE49-F238E27FC236}">
                <a16:creationId xmlns:a16="http://schemas.microsoft.com/office/drawing/2014/main" id="{B485EE5F-FDD6-8913-6B49-9FFD708297C0}"/>
              </a:ext>
            </a:extLst>
          </p:cNvPr>
          <p:cNvGrpSpPr/>
          <p:nvPr/>
        </p:nvGrpSpPr>
        <p:grpSpPr>
          <a:xfrm>
            <a:off x="358775" y="1993022"/>
            <a:ext cx="1522274" cy="2160000"/>
            <a:chOff x="358775" y="2650247"/>
            <a:chExt cx="1522274" cy="2160000"/>
          </a:xfrm>
        </p:grpSpPr>
        <p:sp>
          <p:nvSpPr>
            <p:cNvPr id="46" name="Rectangle 45">
              <a:extLst>
                <a:ext uri="{FF2B5EF4-FFF2-40B4-BE49-F238E27FC236}">
                  <a16:creationId xmlns:a16="http://schemas.microsoft.com/office/drawing/2014/main" id="{9F98FD69-2BDC-2531-7FA4-B41CA506D42F}"/>
                </a:ext>
              </a:extLst>
            </p:cNvPr>
            <p:cNvSpPr/>
            <p:nvPr/>
          </p:nvSpPr>
          <p:spPr>
            <a:xfrm>
              <a:off x="358775" y="2650247"/>
              <a:ext cx="1522274" cy="21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6E1CFE0-1E7D-F470-009D-0BF09BA857D2}"/>
                </a:ext>
              </a:extLst>
            </p:cNvPr>
            <p:cNvSpPr txBox="1"/>
            <p:nvPr/>
          </p:nvSpPr>
          <p:spPr>
            <a:xfrm>
              <a:off x="486741" y="3296607"/>
              <a:ext cx="1308260" cy="830997"/>
            </a:xfrm>
            <a:prstGeom prst="rect">
              <a:avLst/>
            </a:prstGeom>
            <a:noFill/>
          </p:spPr>
          <p:txBody>
            <a:bodyPr wrap="square" lIns="0" tIns="0" rIns="0" bIns="0" rtlCol="0">
              <a:spAutoFit/>
            </a:bodyPr>
            <a:lstStyle/>
            <a:p>
              <a:r>
                <a:rPr lang="en-US" sz="900" dirty="0">
                  <a:solidFill>
                    <a:schemeClr val="bg1"/>
                  </a:solidFill>
                </a:rPr>
                <a:t>MetLife Europe </a:t>
              </a:r>
              <a:r>
                <a:rPr lang="en-US" sz="900" dirty="0" err="1">
                  <a:solidFill>
                    <a:schemeClr val="bg1"/>
                  </a:solidFill>
                </a:rPr>
                <a:t>d.a.c.</a:t>
              </a:r>
              <a:r>
                <a:rPr lang="en-US" sz="900" dirty="0">
                  <a:solidFill>
                    <a:schemeClr val="bg1"/>
                  </a:solidFill>
                </a:rPr>
                <a:t> </a:t>
              </a:r>
              <a:br>
                <a:rPr lang="en-US" sz="900" dirty="0">
                  <a:solidFill>
                    <a:schemeClr val="bg1"/>
                  </a:solidFill>
                </a:rPr>
              </a:br>
              <a:r>
                <a:rPr lang="en-US" sz="900" dirty="0">
                  <a:solidFill>
                    <a:schemeClr val="bg1"/>
                  </a:solidFill>
                </a:rPr>
                <a:t>has been in the UK since 2007, providing innovative protection, employee benefits, </a:t>
              </a:r>
              <a:br>
                <a:rPr lang="en-US" sz="900" dirty="0">
                  <a:solidFill>
                    <a:schemeClr val="bg1"/>
                  </a:solidFill>
                </a:rPr>
              </a:br>
              <a:r>
                <a:rPr lang="en-US" sz="900" dirty="0">
                  <a:solidFill>
                    <a:schemeClr val="bg1"/>
                  </a:solidFill>
                </a:rPr>
                <a:t>and retirement solutions</a:t>
              </a:r>
            </a:p>
          </p:txBody>
        </p:sp>
        <p:cxnSp>
          <p:nvCxnSpPr>
            <p:cNvPr id="4" name="Straight Connector 3">
              <a:extLst>
                <a:ext uri="{FF2B5EF4-FFF2-40B4-BE49-F238E27FC236}">
                  <a16:creationId xmlns:a16="http://schemas.microsoft.com/office/drawing/2014/main" id="{5A0713EE-EE7A-F7E7-33DE-C0360CBC663D}"/>
                </a:ext>
              </a:extLst>
            </p:cNvPr>
            <p:cNvCxnSpPr/>
            <p:nvPr/>
          </p:nvCxnSpPr>
          <p:spPr>
            <a:xfrm>
              <a:off x="358775" y="3165929"/>
              <a:ext cx="15222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B3CB5CE2-0740-81CC-7A9C-B21059A2AD0B}"/>
              </a:ext>
            </a:extLst>
          </p:cNvPr>
          <p:cNvGrpSpPr>
            <a:grpSpLocks noChangeAspect="1"/>
          </p:cNvGrpSpPr>
          <p:nvPr/>
        </p:nvGrpSpPr>
        <p:grpSpPr>
          <a:xfrm>
            <a:off x="463388" y="2149219"/>
            <a:ext cx="940156" cy="201809"/>
            <a:chOff x="9865380" y="5958815"/>
            <a:chExt cx="1559858" cy="334831"/>
          </a:xfrm>
        </p:grpSpPr>
        <p:sp>
          <p:nvSpPr>
            <p:cNvPr id="96" name="Freeform: Shape 95">
              <a:extLst>
                <a:ext uri="{FF2B5EF4-FFF2-40B4-BE49-F238E27FC236}">
                  <a16:creationId xmlns:a16="http://schemas.microsoft.com/office/drawing/2014/main" id="{ADBCDE0D-DC17-A485-28D7-10AABE620722}"/>
                </a:ext>
              </a:extLst>
            </p:cNvPr>
            <p:cNvSpPr/>
            <p:nvPr userDrawn="1"/>
          </p:nvSpPr>
          <p:spPr>
            <a:xfrm flipV="1">
              <a:off x="9865380" y="5958829"/>
              <a:ext cx="241609" cy="334814"/>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bg1">
                <a:alpha val="50000"/>
              </a:schemeClr>
            </a:solidFill>
            <a:ln w="23678"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1F50E65C-03B7-FE88-6769-4A5F4D81EFBD}"/>
                </a:ext>
              </a:extLst>
            </p:cNvPr>
            <p:cNvSpPr/>
            <p:nvPr userDrawn="1"/>
          </p:nvSpPr>
          <p:spPr>
            <a:xfrm flipV="1">
              <a:off x="10342390" y="6012685"/>
              <a:ext cx="1082848" cy="232648"/>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chemeClr val="bg1"/>
            </a:solidFill>
            <a:ln w="23678" cap="flat">
              <a:noFill/>
              <a:prstDash val="solid"/>
              <a:miter/>
            </a:ln>
          </p:spPr>
          <p:txBody>
            <a:bodyPr rtlCol="0" anchor="ctr"/>
            <a:lstStyle/>
            <a:p>
              <a:endParaRPr lang="en-GB" dirty="0"/>
            </a:p>
          </p:txBody>
        </p:sp>
        <p:grpSp>
          <p:nvGrpSpPr>
            <p:cNvPr id="98" name="Group 97">
              <a:extLst>
                <a:ext uri="{FF2B5EF4-FFF2-40B4-BE49-F238E27FC236}">
                  <a16:creationId xmlns:a16="http://schemas.microsoft.com/office/drawing/2014/main" id="{DE7DF523-EB0E-637E-3418-0A5EB2357907}"/>
                </a:ext>
              </a:extLst>
            </p:cNvPr>
            <p:cNvGrpSpPr/>
            <p:nvPr userDrawn="1"/>
          </p:nvGrpSpPr>
          <p:grpSpPr>
            <a:xfrm>
              <a:off x="9987111" y="5958815"/>
              <a:ext cx="242879" cy="334831"/>
              <a:chOff x="2765096" y="3864547"/>
              <a:chExt cx="452875" cy="624330"/>
            </a:xfrm>
          </p:grpSpPr>
          <p:sp>
            <p:nvSpPr>
              <p:cNvPr id="99" name="Freeform: Shape 98">
                <a:extLst>
                  <a:ext uri="{FF2B5EF4-FFF2-40B4-BE49-F238E27FC236}">
                    <a16:creationId xmlns:a16="http://schemas.microsoft.com/office/drawing/2014/main" id="{60F61150-ACE9-2C34-2F8A-3945C9E0A02A}"/>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bg1">
                  <a:alpha val="65000"/>
                </a:schemeClr>
              </a:solidFill>
              <a:ln w="23678" cap="flat">
                <a:noFill/>
                <a:prstDash val="solid"/>
                <a:miter/>
              </a:ln>
            </p:spPr>
            <p:txBody>
              <a:bodyPr rtlCol="0" anchor="ctr"/>
              <a:lstStyle/>
              <a:p>
                <a:endParaRPr lang="en-GB" dirty="0"/>
              </a:p>
            </p:txBody>
          </p:sp>
          <p:sp>
            <p:nvSpPr>
              <p:cNvPr id="100" name="Freeform: Shape 99">
                <a:extLst>
                  <a:ext uri="{FF2B5EF4-FFF2-40B4-BE49-F238E27FC236}">
                    <a16:creationId xmlns:a16="http://schemas.microsoft.com/office/drawing/2014/main" id="{B2F12BD5-B186-7E26-0958-31E910E54764}"/>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bg1">
                  <a:alpha val="50000"/>
                </a:schemeClr>
              </a:solidFill>
              <a:ln w="23678" cap="flat">
                <a:noFill/>
                <a:prstDash val="solid"/>
                <a:miter/>
              </a:ln>
            </p:spPr>
            <p:txBody>
              <a:bodyPr rtlCol="0" anchor="ctr"/>
              <a:lstStyle/>
              <a:p>
                <a:endParaRPr lang="en-GB"/>
              </a:p>
            </p:txBody>
          </p:sp>
        </p:grpSp>
      </p:grpSp>
      <p:sp>
        <p:nvSpPr>
          <p:cNvPr id="3" name="TextBox 2">
            <a:extLst>
              <a:ext uri="{FF2B5EF4-FFF2-40B4-BE49-F238E27FC236}">
                <a16:creationId xmlns:a16="http://schemas.microsoft.com/office/drawing/2014/main" id="{04FDECFD-A081-CEE3-BB3E-19031198491D}"/>
              </a:ext>
            </a:extLst>
          </p:cNvPr>
          <p:cNvSpPr txBox="1"/>
          <p:nvPr/>
        </p:nvSpPr>
        <p:spPr>
          <a:xfrm>
            <a:off x="358775" y="4771861"/>
            <a:ext cx="2772000" cy="184666"/>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30000" noProof="0" dirty="0">
                <a:ln>
                  <a:noFill/>
                </a:ln>
                <a:effectLst/>
                <a:uLnTx/>
                <a:uFillTx/>
                <a:ea typeface="+mn-ea"/>
                <a:cs typeface="+mn-cs"/>
              </a:rPr>
              <a:t>1 </a:t>
            </a:r>
            <a:r>
              <a:rPr kumimoji="0" lang="en-GB" sz="600" b="0" i="0" u="none" strike="noStrike" kern="1200" cap="none" spc="0" normalizeH="0" baseline="0" noProof="0" dirty="0">
                <a:ln>
                  <a:noFill/>
                </a:ln>
                <a:effectLst/>
                <a:uLnTx/>
                <a:uFillTx/>
                <a:ea typeface="+mn-ea"/>
                <a:cs typeface="+mn-cs"/>
              </a:rPr>
              <a:t>https://www.standardandpoors.com/en_EU/web/guest/home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30000" noProof="0" dirty="0">
                <a:ln>
                  <a:noFill/>
                </a:ln>
                <a:effectLst/>
                <a:uLnTx/>
                <a:uFillTx/>
                <a:ea typeface="+mn-ea"/>
                <a:cs typeface="+mn-cs"/>
              </a:rPr>
              <a:t>2</a:t>
            </a:r>
            <a:r>
              <a:rPr kumimoji="0" lang="en-GB" sz="600" b="0" i="0" u="none" strike="noStrike" kern="1200" cap="none" spc="0" normalizeH="0" baseline="0" noProof="0" dirty="0">
                <a:ln>
                  <a:noFill/>
                </a:ln>
                <a:effectLst/>
                <a:uLnTx/>
                <a:uFillTx/>
                <a:ea typeface="+mn-ea"/>
                <a:cs typeface="+mn-cs"/>
              </a:rPr>
              <a:t> MetLife protection claims portfolio 2021</a:t>
            </a:r>
          </a:p>
        </p:txBody>
      </p:sp>
    </p:spTree>
    <p:extLst>
      <p:ext uri="{BB962C8B-B14F-4D97-AF65-F5344CB8AC3E}">
        <p14:creationId xmlns:p14="http://schemas.microsoft.com/office/powerpoint/2010/main" val="1928939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42" presetClass="path" presetSubtype="0" decel="100000" fill="hold" grpId="1" nodeType="withEffect">
                                  <p:stCondLst>
                                    <p:cond delay="1000"/>
                                  </p:stCondLst>
                                  <p:childTnLst>
                                    <p:animMotion origin="layout" path="M 5.55112E-17 0.03888 L 5.55112E-17 4.93827E-6 " pathEditMode="relative" rAng="0" ptsTypes="AA">
                                      <p:cBhvr>
                                        <p:cTn id="15" dur="1000" fill="hold"/>
                                        <p:tgtEl>
                                          <p:spTgt spid="14"/>
                                        </p:tgtEl>
                                        <p:attrNameLst>
                                          <p:attrName>ppt_x</p:attrName>
                                          <p:attrName>ppt_y</p:attrName>
                                        </p:attrNameLst>
                                      </p:cBhvr>
                                      <p:rCtr x="0" y="-1944"/>
                                    </p:animMotion>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par>
                                <p:cTn id="20" presetID="42" presetClass="path" presetSubtype="0" decel="100000" fill="hold" nodeType="withEffect">
                                  <p:stCondLst>
                                    <p:cond delay="0"/>
                                  </p:stCondLst>
                                  <p:childTnLst>
                                    <p:animMotion origin="layout" path="M 4.16667E-6 0.03889 L 4.16667E-6 -2.22222E-6 " pathEditMode="relative" rAng="0" ptsTypes="AA">
                                      <p:cBhvr>
                                        <p:cTn id="21" dur="500" fill="hold"/>
                                        <p:tgtEl>
                                          <p:spTgt spid="10"/>
                                        </p:tgtEl>
                                        <p:attrNameLst>
                                          <p:attrName>ppt_x</p:attrName>
                                          <p:attrName>ppt_y</p:attrName>
                                        </p:attrNameLst>
                                      </p:cBhvr>
                                      <p:rCtr x="0" y="-1944"/>
                                    </p:animMotion>
                                  </p:childTnLst>
                                </p:cTn>
                              </p:par>
                              <p:par>
                                <p:cTn id="22" presetID="10" presetClass="entr" presetSubtype="0" fill="hold" nodeType="withEffect">
                                  <p:stCondLst>
                                    <p:cond delay="25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500"/>
                                        <p:tgtEl>
                                          <p:spTgt spid="95"/>
                                        </p:tgtEl>
                                      </p:cBhvr>
                                    </p:animEffect>
                                  </p:childTnLst>
                                </p:cTn>
                              </p:par>
                              <p:par>
                                <p:cTn id="25" presetID="6" presetClass="emph" presetSubtype="0" fill="hold" nodeType="withEffect">
                                  <p:stCondLst>
                                    <p:cond delay="250"/>
                                  </p:stCondLst>
                                  <p:childTnLst>
                                    <p:animScale>
                                      <p:cBhvr>
                                        <p:cTn id="26" dur="10" fill="hold"/>
                                        <p:tgtEl>
                                          <p:spTgt spid="95"/>
                                        </p:tgtEl>
                                      </p:cBhvr>
                                      <p:by x="125000" y="125000"/>
                                    </p:animScale>
                                  </p:childTnLst>
                                </p:cTn>
                              </p:par>
                              <p:par>
                                <p:cTn id="27" presetID="6" presetClass="emph" presetSubtype="0" decel="100000" fill="hold" nodeType="withEffect">
                                  <p:stCondLst>
                                    <p:cond delay="250"/>
                                  </p:stCondLst>
                                  <p:childTnLst>
                                    <p:animScale>
                                      <p:cBhvr>
                                        <p:cTn id="28" dur="750" fill="hold"/>
                                        <p:tgtEl>
                                          <p:spTgt spid="95"/>
                                        </p:tgtEl>
                                      </p:cBhvr>
                                      <p:by x="80000" y="80000"/>
                                    </p:animScale>
                                  </p:childTnLst>
                                </p:cTn>
                              </p:par>
                              <p:par>
                                <p:cTn id="29" presetID="10" presetClass="entr" presetSubtype="0" fill="hold" nodeType="withEffect">
                                  <p:stCondLst>
                                    <p:cond delay="75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42" presetClass="path" presetSubtype="0" decel="100000" fill="hold" nodeType="withEffect">
                                  <p:stCondLst>
                                    <p:cond delay="750"/>
                                  </p:stCondLst>
                                  <p:childTnLst>
                                    <p:animMotion origin="layout" path="M -1.94444E-6 0.03889 L -1.94444E-6 -2.22222E-6 " pathEditMode="relative" rAng="0" ptsTypes="AA">
                                      <p:cBhvr>
                                        <p:cTn id="33" dur="500" fill="hold"/>
                                        <p:tgtEl>
                                          <p:spTgt spid="11"/>
                                        </p:tgtEl>
                                        <p:attrNameLst>
                                          <p:attrName>ppt_x</p:attrName>
                                          <p:attrName>ppt_y</p:attrName>
                                        </p:attrNameLst>
                                      </p:cBhvr>
                                      <p:rCtr x="0" y="-1944"/>
                                    </p:animMotion>
                                  </p:childTnLst>
                                </p:cTn>
                              </p:par>
                              <p:par>
                                <p:cTn id="34" presetID="10" presetClass="entr" presetSubtype="0" fill="hold" grpId="0" nodeType="withEffect">
                                  <p:stCondLst>
                                    <p:cond delay="10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6" presetClass="emph" presetSubtype="0" fill="hold" grpId="1" nodeType="withEffect">
                                  <p:stCondLst>
                                    <p:cond delay="1000"/>
                                  </p:stCondLst>
                                  <p:childTnLst>
                                    <p:animScale>
                                      <p:cBhvr>
                                        <p:cTn id="38" dur="10" fill="hold"/>
                                        <p:tgtEl>
                                          <p:spTgt spid="5"/>
                                        </p:tgtEl>
                                      </p:cBhvr>
                                      <p:by x="125000" y="125000"/>
                                    </p:animScale>
                                  </p:childTnLst>
                                </p:cTn>
                              </p:par>
                              <p:par>
                                <p:cTn id="39" presetID="6" presetClass="emph" presetSubtype="0" decel="100000" fill="hold" grpId="2" nodeType="withEffect">
                                  <p:stCondLst>
                                    <p:cond delay="1000"/>
                                  </p:stCondLst>
                                  <p:childTnLst>
                                    <p:animScale>
                                      <p:cBhvr>
                                        <p:cTn id="40" dur="750" fill="hold"/>
                                        <p:tgtEl>
                                          <p:spTgt spid="5"/>
                                        </p:tgtEl>
                                      </p:cBhvr>
                                      <p:by x="80000" y="80000"/>
                                    </p:animScale>
                                  </p:childTnLst>
                                </p:cTn>
                              </p:par>
                              <p:par>
                                <p:cTn id="41" presetID="10" presetClass="entr" presetSubtype="0" fill="hold" nodeType="withEffect">
                                  <p:stCondLst>
                                    <p:cond delay="15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
                                        <p:tgtEl>
                                          <p:spTgt spid="12"/>
                                        </p:tgtEl>
                                      </p:cBhvr>
                                    </p:animEffect>
                                  </p:childTnLst>
                                </p:cTn>
                              </p:par>
                              <p:par>
                                <p:cTn id="44" presetID="42" presetClass="path" presetSubtype="0" decel="100000" fill="hold" nodeType="withEffect">
                                  <p:stCondLst>
                                    <p:cond delay="1500"/>
                                  </p:stCondLst>
                                  <p:childTnLst>
                                    <p:animMotion origin="layout" path="M -4.44444E-6 0.03889 L -4.44444E-6 -2.22222E-6 " pathEditMode="relative" rAng="0" ptsTypes="AA">
                                      <p:cBhvr>
                                        <p:cTn id="45" dur="500" fill="hold"/>
                                        <p:tgtEl>
                                          <p:spTgt spid="12"/>
                                        </p:tgtEl>
                                        <p:attrNameLst>
                                          <p:attrName>ppt_x</p:attrName>
                                          <p:attrName>ppt_y</p:attrName>
                                        </p:attrNameLst>
                                      </p:cBhvr>
                                      <p:rCtr x="0" y="-1944"/>
                                    </p:animMotion>
                                  </p:childTnLst>
                                </p:cTn>
                              </p:par>
                              <p:par>
                                <p:cTn id="46" presetID="10" presetClass="entr" presetSubtype="0" fill="hold" grpId="0" nodeType="withEffect">
                                  <p:stCondLst>
                                    <p:cond delay="1750"/>
                                  </p:stCondLst>
                                  <p:childTnLst>
                                    <p:set>
                                      <p:cBhvr>
                                        <p:cTn id="47" dur="1" fill="hold">
                                          <p:stCondLst>
                                            <p:cond delay="0"/>
                                          </p:stCondLst>
                                        </p:cTn>
                                        <p:tgtEl>
                                          <p:spTgt spid="92"/>
                                        </p:tgtEl>
                                        <p:attrNameLst>
                                          <p:attrName>style.visibility</p:attrName>
                                        </p:attrNameLst>
                                      </p:cBhvr>
                                      <p:to>
                                        <p:strVal val="visible"/>
                                      </p:to>
                                    </p:set>
                                    <p:animEffect transition="in" filter="fade">
                                      <p:cBhvr>
                                        <p:cTn id="48" dur="500"/>
                                        <p:tgtEl>
                                          <p:spTgt spid="92"/>
                                        </p:tgtEl>
                                      </p:cBhvr>
                                    </p:animEffect>
                                  </p:childTnLst>
                                </p:cTn>
                              </p:par>
                              <p:par>
                                <p:cTn id="49" presetID="6" presetClass="emph" presetSubtype="0" fill="hold" grpId="1" nodeType="withEffect">
                                  <p:stCondLst>
                                    <p:cond delay="1750"/>
                                  </p:stCondLst>
                                  <p:childTnLst>
                                    <p:animScale>
                                      <p:cBhvr>
                                        <p:cTn id="50" dur="10" fill="hold"/>
                                        <p:tgtEl>
                                          <p:spTgt spid="92"/>
                                        </p:tgtEl>
                                      </p:cBhvr>
                                      <p:by x="125000" y="125000"/>
                                    </p:animScale>
                                  </p:childTnLst>
                                </p:cTn>
                              </p:par>
                              <p:par>
                                <p:cTn id="51" presetID="6" presetClass="emph" presetSubtype="0" decel="100000" fill="hold" grpId="2" nodeType="withEffect">
                                  <p:stCondLst>
                                    <p:cond delay="1750"/>
                                  </p:stCondLst>
                                  <p:childTnLst>
                                    <p:animScale>
                                      <p:cBhvr>
                                        <p:cTn id="52" dur="750" fill="hold"/>
                                        <p:tgtEl>
                                          <p:spTgt spid="92"/>
                                        </p:tgtEl>
                                      </p:cBhvr>
                                      <p:by x="80000" y="80000"/>
                                    </p:animScale>
                                  </p:childTnLst>
                                </p:cTn>
                              </p:par>
                              <p:par>
                                <p:cTn id="53" presetID="10" presetClass="entr" presetSubtype="0" fill="hold" nodeType="withEffect">
                                  <p:stCondLst>
                                    <p:cond delay="225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50"/>
                                        <p:tgtEl>
                                          <p:spTgt spid="13"/>
                                        </p:tgtEl>
                                      </p:cBhvr>
                                    </p:animEffect>
                                  </p:childTnLst>
                                </p:cTn>
                              </p:par>
                              <p:par>
                                <p:cTn id="56" presetID="42" presetClass="path" presetSubtype="0" decel="100000" fill="hold" nodeType="withEffect">
                                  <p:stCondLst>
                                    <p:cond delay="2250"/>
                                  </p:stCondLst>
                                  <p:childTnLst>
                                    <p:animMotion origin="layout" path="M -3.33333E-6 0.03889 L -3.33333E-6 -2.22222E-6 " pathEditMode="relative" rAng="0" ptsTypes="AA">
                                      <p:cBhvr>
                                        <p:cTn id="57" dur="500" fill="hold"/>
                                        <p:tgtEl>
                                          <p:spTgt spid="13"/>
                                        </p:tgtEl>
                                        <p:attrNameLst>
                                          <p:attrName>ppt_x</p:attrName>
                                          <p:attrName>ppt_y</p:attrName>
                                        </p:attrNameLst>
                                      </p:cBhvr>
                                      <p:rCtr x="0" y="-1944"/>
                                    </p:animMotion>
                                  </p:childTnLst>
                                </p:cTn>
                              </p:par>
                              <p:par>
                                <p:cTn id="58" presetID="10" presetClass="entr" presetSubtype="0" fill="hold" grpId="0" nodeType="withEffect">
                                  <p:stCondLst>
                                    <p:cond delay="2500"/>
                                  </p:stCondLst>
                                  <p:childTnLst>
                                    <p:set>
                                      <p:cBhvr>
                                        <p:cTn id="59" dur="1" fill="hold">
                                          <p:stCondLst>
                                            <p:cond delay="0"/>
                                          </p:stCondLst>
                                        </p:cTn>
                                        <p:tgtEl>
                                          <p:spTgt spid="93"/>
                                        </p:tgtEl>
                                        <p:attrNameLst>
                                          <p:attrName>style.visibility</p:attrName>
                                        </p:attrNameLst>
                                      </p:cBhvr>
                                      <p:to>
                                        <p:strVal val="visible"/>
                                      </p:to>
                                    </p:set>
                                    <p:animEffect transition="in" filter="fade">
                                      <p:cBhvr>
                                        <p:cTn id="60" dur="500"/>
                                        <p:tgtEl>
                                          <p:spTgt spid="93"/>
                                        </p:tgtEl>
                                      </p:cBhvr>
                                    </p:animEffect>
                                  </p:childTnLst>
                                </p:cTn>
                              </p:par>
                              <p:par>
                                <p:cTn id="61" presetID="6" presetClass="emph" presetSubtype="0" fill="hold" grpId="1" nodeType="withEffect">
                                  <p:stCondLst>
                                    <p:cond delay="2500"/>
                                  </p:stCondLst>
                                  <p:childTnLst>
                                    <p:animScale>
                                      <p:cBhvr>
                                        <p:cTn id="62" dur="10" fill="hold"/>
                                        <p:tgtEl>
                                          <p:spTgt spid="93"/>
                                        </p:tgtEl>
                                      </p:cBhvr>
                                      <p:by x="125000" y="125000"/>
                                    </p:animScale>
                                  </p:childTnLst>
                                </p:cTn>
                              </p:par>
                              <p:par>
                                <p:cTn id="63" presetID="6" presetClass="emph" presetSubtype="0" decel="100000" fill="hold" grpId="2" nodeType="withEffect">
                                  <p:stCondLst>
                                    <p:cond delay="2500"/>
                                  </p:stCondLst>
                                  <p:childTnLst>
                                    <p:animScale>
                                      <p:cBhvr>
                                        <p:cTn id="64" dur="750" fill="hold"/>
                                        <p:tgtEl>
                                          <p:spTgt spid="9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52" grpId="0" animBg="1"/>
      <p:bldP spid="64" grpId="0"/>
      <p:bldP spid="5" grpId="0"/>
      <p:bldP spid="5" grpId="1"/>
      <p:bldP spid="5" grpId="2"/>
      <p:bldP spid="92" grpId="0"/>
      <p:bldP spid="92" grpId="1"/>
      <p:bldP spid="92" grpId="2"/>
      <p:bldP spid="93" grpId="0"/>
      <p:bldP spid="93" grpId="1"/>
      <p:bldP spid="93"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 rectangle 1">
            <a:extLst>
              <a:ext uri="{FF2B5EF4-FFF2-40B4-BE49-F238E27FC236}">
                <a16:creationId xmlns:a16="http://schemas.microsoft.com/office/drawing/2014/main" id="{CE9F4909-1C69-E278-269A-FFA5A94A6AF3}"/>
              </a:ext>
            </a:extLst>
          </p:cNvPr>
          <p:cNvSpPr/>
          <p:nvPr/>
        </p:nvSpPr>
        <p:spPr>
          <a:xfrm>
            <a:off x="190500" y="190500"/>
            <a:ext cx="353786" cy="264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Arial"/>
            </a:endParaRPr>
          </a:p>
        </p:txBody>
      </p:sp>
      <p:sp>
        <p:nvSpPr>
          <p:cNvPr id="14" name="TextBox 13">
            <a:extLst>
              <a:ext uri="{FF2B5EF4-FFF2-40B4-BE49-F238E27FC236}">
                <a16:creationId xmlns:a16="http://schemas.microsoft.com/office/drawing/2014/main" id="{C1FC71E4-3CFD-924A-ED54-AF0402AA0298}"/>
              </a:ext>
            </a:extLst>
          </p:cNvPr>
          <p:cNvSpPr txBox="1"/>
          <p:nvPr/>
        </p:nvSpPr>
        <p:spPr>
          <a:xfrm>
            <a:off x="362630" y="612688"/>
            <a:ext cx="5561920" cy="304699"/>
          </a:xfrm>
          <a:prstGeom prst="rect">
            <a:avLst/>
          </a:prstGeom>
          <a:noFill/>
        </p:spPr>
        <p:txBody>
          <a:bodyPr wrap="square" lIns="0" tIns="0" rIns="0" bIns="0" rtlCol="0">
            <a:spAutoFit/>
          </a:bodyPr>
          <a:lstStyle/>
          <a:p>
            <a:pPr defTabSz="685800">
              <a:lnSpc>
                <a:spcPct val="90000"/>
              </a:lnSpc>
            </a:pPr>
            <a:r>
              <a:rPr lang="en-US" sz="2200" b="1" dirty="0">
                <a:latin typeface="Georgia"/>
              </a:rPr>
              <a:t>From then…</a:t>
            </a:r>
            <a:endParaRPr lang="en-GB" sz="2200" b="1" dirty="0">
              <a:solidFill>
                <a:schemeClr val="accent2"/>
              </a:solidFill>
              <a:latin typeface="Georgia"/>
            </a:endParaRPr>
          </a:p>
        </p:txBody>
      </p:sp>
      <p:sp>
        <p:nvSpPr>
          <p:cNvPr id="52" name="Rectangle 51">
            <a:extLst>
              <a:ext uri="{FF2B5EF4-FFF2-40B4-BE49-F238E27FC236}">
                <a16:creationId xmlns:a16="http://schemas.microsoft.com/office/drawing/2014/main" id="{67F21F8F-0874-36E0-DD3C-EE5B446C6887}"/>
              </a:ext>
            </a:extLst>
          </p:cNvPr>
          <p:cNvSpPr/>
          <p:nvPr/>
        </p:nvSpPr>
        <p:spPr>
          <a:xfrm>
            <a:off x="0" y="190989"/>
            <a:ext cx="1733550" cy="266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1">
            <a:extLst>
              <a:ext uri="{FF2B5EF4-FFF2-40B4-BE49-F238E27FC236}">
                <a16:creationId xmlns:a16="http://schemas.microsoft.com/office/drawing/2014/main" id="{DC037F26-47B5-5FD7-046F-A5EEB9E355DA}"/>
              </a:ext>
            </a:extLst>
          </p:cNvPr>
          <p:cNvCxnSpPr>
            <a:cxnSpLocks/>
          </p:cNvCxnSpPr>
          <p:nvPr/>
        </p:nvCxnSpPr>
        <p:spPr>
          <a:xfrm>
            <a:off x="290240" y="408240"/>
            <a:ext cx="1447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E7422FF1-AAA7-026B-FE30-7D8CF3DD7825}"/>
              </a:ext>
            </a:extLst>
          </p:cNvPr>
          <p:cNvSpPr txBox="1"/>
          <p:nvPr/>
        </p:nvSpPr>
        <p:spPr>
          <a:xfrm>
            <a:off x="574766" y="253309"/>
            <a:ext cx="1651901" cy="123111"/>
          </a:xfrm>
          <a:prstGeom prst="rect">
            <a:avLst/>
          </a:prstGeom>
          <a:noFill/>
        </p:spPr>
        <p:txBody>
          <a:bodyPr wrap="square" lIns="0" tIns="0" rIns="0" bIns="0" rtlCol="0">
            <a:spAutoFit/>
          </a:bodyPr>
          <a:lstStyle/>
          <a:p>
            <a:r>
              <a:rPr lang="en-US" sz="800" b="1" spc="100" dirty="0">
                <a:solidFill>
                  <a:schemeClr val="bg1"/>
                </a:solidFill>
              </a:rPr>
              <a:t>WHO IS METLIFE?</a:t>
            </a:r>
            <a:endParaRPr lang="en-GB" sz="800" b="1" spc="100" dirty="0">
              <a:solidFill>
                <a:schemeClr val="bg1"/>
              </a:solidFill>
            </a:endParaRPr>
          </a:p>
        </p:txBody>
      </p:sp>
      <p:grpSp>
        <p:nvGrpSpPr>
          <p:cNvPr id="11" name="Group 10">
            <a:extLst>
              <a:ext uri="{FF2B5EF4-FFF2-40B4-BE49-F238E27FC236}">
                <a16:creationId xmlns:a16="http://schemas.microsoft.com/office/drawing/2014/main" id="{D32AA209-BE07-A041-AC4D-F00542CE2364}"/>
              </a:ext>
            </a:extLst>
          </p:cNvPr>
          <p:cNvGrpSpPr/>
          <p:nvPr/>
        </p:nvGrpSpPr>
        <p:grpSpPr>
          <a:xfrm>
            <a:off x="-4832985" y="1993021"/>
            <a:ext cx="1522274" cy="2160000"/>
            <a:chOff x="1974215" y="2650246"/>
            <a:chExt cx="1522274" cy="2160000"/>
          </a:xfrm>
        </p:grpSpPr>
        <p:sp>
          <p:nvSpPr>
            <p:cNvPr id="83" name="Rectangle 82">
              <a:extLst>
                <a:ext uri="{FF2B5EF4-FFF2-40B4-BE49-F238E27FC236}">
                  <a16:creationId xmlns:a16="http://schemas.microsoft.com/office/drawing/2014/main" id="{B5945D37-5E8F-1526-0670-8A2478F4DEC7}"/>
                </a:ext>
              </a:extLst>
            </p:cNvPr>
            <p:cNvSpPr/>
            <p:nvPr/>
          </p:nvSpPr>
          <p:spPr>
            <a:xfrm>
              <a:off x="1974215" y="2650246"/>
              <a:ext cx="1522274" cy="21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a:extLst>
                <a:ext uri="{FF2B5EF4-FFF2-40B4-BE49-F238E27FC236}">
                  <a16:creationId xmlns:a16="http://schemas.microsoft.com/office/drawing/2014/main" id="{50DF03CB-3761-44EA-1EA3-DDA73BA13B00}"/>
                </a:ext>
              </a:extLst>
            </p:cNvPr>
            <p:cNvSpPr txBox="1"/>
            <p:nvPr/>
          </p:nvSpPr>
          <p:spPr>
            <a:xfrm>
              <a:off x="2103790" y="3296607"/>
              <a:ext cx="1215569" cy="415498"/>
            </a:xfrm>
            <a:prstGeom prst="rect">
              <a:avLst/>
            </a:prstGeom>
            <a:noFill/>
          </p:spPr>
          <p:txBody>
            <a:bodyPr wrap="square" lIns="0" tIns="0" rIns="0" bIns="0" rtlCol="0">
              <a:spAutoFit/>
            </a:bodyPr>
            <a:lstStyle/>
            <a:p>
              <a:r>
                <a:rPr lang="en-US" sz="900" dirty="0">
                  <a:solidFill>
                    <a:schemeClr val="bg1"/>
                  </a:solidFill>
                </a:rPr>
                <a:t>rating for MetLife Europe </a:t>
              </a:r>
              <a:r>
                <a:rPr lang="en-US" sz="900" dirty="0" err="1">
                  <a:solidFill>
                    <a:schemeClr val="bg1"/>
                  </a:solidFill>
                </a:rPr>
                <a:t>d.a.c.</a:t>
              </a:r>
              <a:r>
                <a:rPr lang="en-US" sz="900" dirty="0">
                  <a:solidFill>
                    <a:schemeClr val="bg1"/>
                  </a:solidFill>
                </a:rPr>
                <a:t> by Standard and Poor’s</a:t>
              </a:r>
            </a:p>
          </p:txBody>
        </p:sp>
        <p:cxnSp>
          <p:nvCxnSpPr>
            <p:cNvPr id="87" name="Straight Connector 86">
              <a:extLst>
                <a:ext uri="{FF2B5EF4-FFF2-40B4-BE49-F238E27FC236}">
                  <a16:creationId xmlns:a16="http://schemas.microsoft.com/office/drawing/2014/main" id="{CA358852-BC02-3E57-02F0-48A07FB08123}"/>
                </a:ext>
              </a:extLst>
            </p:cNvPr>
            <p:cNvCxnSpPr>
              <a:cxnSpLocks/>
            </p:cNvCxnSpPr>
            <p:nvPr/>
          </p:nvCxnSpPr>
          <p:spPr>
            <a:xfrm>
              <a:off x="1974215" y="3165929"/>
              <a:ext cx="15222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88DFCFCF-1864-0B4F-EE88-5516CFC6D16D}"/>
              </a:ext>
            </a:extLst>
          </p:cNvPr>
          <p:cNvSpPr txBox="1"/>
          <p:nvPr/>
        </p:nvSpPr>
        <p:spPr>
          <a:xfrm>
            <a:off x="-4703410" y="2073150"/>
            <a:ext cx="774134" cy="307777"/>
          </a:xfrm>
          <a:prstGeom prst="rect">
            <a:avLst/>
          </a:prstGeom>
          <a:noFill/>
        </p:spPr>
        <p:txBody>
          <a:bodyPr wrap="square" lIns="0" tIns="0" rIns="0" bIns="0" rtlCol="0">
            <a:spAutoFit/>
          </a:bodyPr>
          <a:lstStyle/>
          <a:p>
            <a:r>
              <a:rPr lang="en-US" sz="2000" dirty="0">
                <a:solidFill>
                  <a:schemeClr val="bg1"/>
                </a:solidFill>
                <a:latin typeface="+mj-lt"/>
              </a:rPr>
              <a:t>A+</a:t>
            </a:r>
            <a:endParaRPr lang="en-GB" sz="2000" dirty="0">
              <a:solidFill>
                <a:schemeClr val="bg1"/>
              </a:solidFill>
              <a:latin typeface="+mj-lt"/>
            </a:endParaRPr>
          </a:p>
        </p:txBody>
      </p:sp>
      <p:grpSp>
        <p:nvGrpSpPr>
          <p:cNvPr id="12" name="Group 11">
            <a:extLst>
              <a:ext uri="{FF2B5EF4-FFF2-40B4-BE49-F238E27FC236}">
                <a16:creationId xmlns:a16="http://schemas.microsoft.com/office/drawing/2014/main" id="{4AFD93DB-8813-9ED5-0FC6-67024D1633CF}"/>
              </a:ext>
            </a:extLst>
          </p:cNvPr>
          <p:cNvGrpSpPr/>
          <p:nvPr/>
        </p:nvGrpSpPr>
        <p:grpSpPr>
          <a:xfrm>
            <a:off x="-3217545" y="1993020"/>
            <a:ext cx="1522274" cy="2160000"/>
            <a:chOff x="3589655" y="2650245"/>
            <a:chExt cx="1522274" cy="2160000"/>
          </a:xfrm>
        </p:grpSpPr>
        <p:sp>
          <p:nvSpPr>
            <p:cNvPr id="84" name="Rectangle 83">
              <a:extLst>
                <a:ext uri="{FF2B5EF4-FFF2-40B4-BE49-F238E27FC236}">
                  <a16:creationId xmlns:a16="http://schemas.microsoft.com/office/drawing/2014/main" id="{75777F17-AAAE-2B1E-D816-9ACD7204644A}"/>
                </a:ext>
              </a:extLst>
            </p:cNvPr>
            <p:cNvSpPr/>
            <p:nvPr/>
          </p:nvSpPr>
          <p:spPr>
            <a:xfrm>
              <a:off x="3589655" y="2650245"/>
              <a:ext cx="1522274" cy="21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TextBox 87">
              <a:extLst>
                <a:ext uri="{FF2B5EF4-FFF2-40B4-BE49-F238E27FC236}">
                  <a16:creationId xmlns:a16="http://schemas.microsoft.com/office/drawing/2014/main" id="{13C8EB4C-337F-CB21-F58E-6E3B939B9118}"/>
                </a:ext>
              </a:extLst>
            </p:cNvPr>
            <p:cNvSpPr txBox="1"/>
            <p:nvPr/>
          </p:nvSpPr>
          <p:spPr>
            <a:xfrm>
              <a:off x="3735618" y="3296607"/>
              <a:ext cx="1215569" cy="415498"/>
            </a:xfrm>
            <a:prstGeom prst="rect">
              <a:avLst/>
            </a:prstGeom>
            <a:noFill/>
          </p:spPr>
          <p:txBody>
            <a:bodyPr wrap="square" lIns="0" tIns="0" rIns="0" bIns="0" rtlCol="0">
              <a:spAutoFit/>
            </a:bodyPr>
            <a:lstStyle/>
            <a:p>
              <a:r>
                <a:rPr lang="en-US" sz="900" dirty="0">
                  <a:solidFill>
                    <a:schemeClr val="bg1"/>
                  </a:solidFill>
                </a:rPr>
                <a:t>claims satisfaction rating from our customers for 2021</a:t>
              </a:r>
            </a:p>
          </p:txBody>
        </p:sp>
        <p:cxnSp>
          <p:nvCxnSpPr>
            <p:cNvPr id="89" name="Straight Connector 88">
              <a:extLst>
                <a:ext uri="{FF2B5EF4-FFF2-40B4-BE49-F238E27FC236}">
                  <a16:creationId xmlns:a16="http://schemas.microsoft.com/office/drawing/2014/main" id="{7D181414-EBCC-419D-1ECB-C4E3A397C92F}"/>
                </a:ext>
              </a:extLst>
            </p:cNvPr>
            <p:cNvCxnSpPr>
              <a:cxnSpLocks/>
            </p:cNvCxnSpPr>
            <p:nvPr/>
          </p:nvCxnSpPr>
          <p:spPr>
            <a:xfrm>
              <a:off x="3589655" y="3165929"/>
              <a:ext cx="15222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2" name="TextBox 91">
            <a:extLst>
              <a:ext uri="{FF2B5EF4-FFF2-40B4-BE49-F238E27FC236}">
                <a16:creationId xmlns:a16="http://schemas.microsoft.com/office/drawing/2014/main" id="{C073E788-E98C-0626-9E63-149625C2F130}"/>
              </a:ext>
            </a:extLst>
          </p:cNvPr>
          <p:cNvSpPr txBox="1"/>
          <p:nvPr/>
        </p:nvSpPr>
        <p:spPr>
          <a:xfrm>
            <a:off x="-3071582" y="2073150"/>
            <a:ext cx="1077289" cy="307777"/>
          </a:xfrm>
          <a:prstGeom prst="rect">
            <a:avLst/>
          </a:prstGeom>
          <a:noFill/>
        </p:spPr>
        <p:txBody>
          <a:bodyPr wrap="square" lIns="0" tIns="0" rIns="0" bIns="0" rtlCol="0">
            <a:spAutoFit/>
          </a:bodyPr>
          <a:lstStyle/>
          <a:p>
            <a:r>
              <a:rPr lang="en-US" sz="2000" dirty="0">
                <a:solidFill>
                  <a:schemeClr val="bg1"/>
                </a:solidFill>
                <a:latin typeface="+mj-lt"/>
              </a:rPr>
              <a:t>96%</a:t>
            </a:r>
            <a:endParaRPr lang="en-GB" sz="2000" dirty="0">
              <a:solidFill>
                <a:schemeClr val="bg1"/>
              </a:solidFill>
              <a:latin typeface="+mj-lt"/>
            </a:endParaRPr>
          </a:p>
        </p:txBody>
      </p:sp>
      <p:grpSp>
        <p:nvGrpSpPr>
          <p:cNvPr id="13" name="Group 12">
            <a:extLst>
              <a:ext uri="{FF2B5EF4-FFF2-40B4-BE49-F238E27FC236}">
                <a16:creationId xmlns:a16="http://schemas.microsoft.com/office/drawing/2014/main" id="{7CA34D06-3ACA-457B-0C7F-A312856C8E16}"/>
              </a:ext>
            </a:extLst>
          </p:cNvPr>
          <p:cNvGrpSpPr/>
          <p:nvPr/>
        </p:nvGrpSpPr>
        <p:grpSpPr>
          <a:xfrm>
            <a:off x="-1608412" y="1993019"/>
            <a:ext cx="1528581" cy="2160000"/>
            <a:chOff x="5198788" y="2650244"/>
            <a:chExt cx="1528581" cy="2160000"/>
          </a:xfrm>
        </p:grpSpPr>
        <p:sp>
          <p:nvSpPr>
            <p:cNvPr id="85" name="Rectangle 84">
              <a:extLst>
                <a:ext uri="{FF2B5EF4-FFF2-40B4-BE49-F238E27FC236}">
                  <a16:creationId xmlns:a16="http://schemas.microsoft.com/office/drawing/2014/main" id="{8B79AA54-E949-BA77-F3AB-519AE806F8A0}"/>
                </a:ext>
              </a:extLst>
            </p:cNvPr>
            <p:cNvSpPr/>
            <p:nvPr/>
          </p:nvSpPr>
          <p:spPr>
            <a:xfrm>
              <a:off x="5205095" y="2650244"/>
              <a:ext cx="1522274" cy="21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a:extLst>
                <a:ext uri="{FF2B5EF4-FFF2-40B4-BE49-F238E27FC236}">
                  <a16:creationId xmlns:a16="http://schemas.microsoft.com/office/drawing/2014/main" id="{479514A8-B5A4-2DAF-0897-E4809F8DA71C}"/>
                </a:ext>
              </a:extLst>
            </p:cNvPr>
            <p:cNvSpPr txBox="1"/>
            <p:nvPr/>
          </p:nvSpPr>
          <p:spPr>
            <a:xfrm>
              <a:off x="5328364" y="3296607"/>
              <a:ext cx="1123236" cy="276999"/>
            </a:xfrm>
            <a:prstGeom prst="rect">
              <a:avLst/>
            </a:prstGeom>
            <a:noFill/>
          </p:spPr>
          <p:txBody>
            <a:bodyPr wrap="square" lIns="0" tIns="0" rIns="0" bIns="0" rtlCol="0">
              <a:spAutoFit/>
            </a:bodyPr>
            <a:lstStyle/>
            <a:p>
              <a:r>
                <a:rPr lang="en-US" sz="900" dirty="0">
                  <a:solidFill>
                    <a:schemeClr val="bg1"/>
                  </a:solidFill>
                </a:rPr>
                <a:t>Individual Protection customers</a:t>
              </a:r>
            </a:p>
          </p:txBody>
        </p:sp>
        <p:cxnSp>
          <p:nvCxnSpPr>
            <p:cNvPr id="91" name="Straight Connector 90">
              <a:extLst>
                <a:ext uri="{FF2B5EF4-FFF2-40B4-BE49-F238E27FC236}">
                  <a16:creationId xmlns:a16="http://schemas.microsoft.com/office/drawing/2014/main" id="{C4886B06-48AF-FDD0-2701-B393B671A5C7}"/>
                </a:ext>
              </a:extLst>
            </p:cNvPr>
            <p:cNvCxnSpPr>
              <a:cxnSpLocks/>
            </p:cNvCxnSpPr>
            <p:nvPr/>
          </p:nvCxnSpPr>
          <p:spPr>
            <a:xfrm>
              <a:off x="5198788" y="3165929"/>
              <a:ext cx="15222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69F1D632-C831-5D81-3E7E-B5E705637BC6}"/>
              </a:ext>
            </a:extLst>
          </p:cNvPr>
          <p:cNvSpPr txBox="1"/>
          <p:nvPr/>
        </p:nvSpPr>
        <p:spPr>
          <a:xfrm>
            <a:off x="-1478837" y="2063732"/>
            <a:ext cx="1609133" cy="307777"/>
          </a:xfrm>
          <a:prstGeom prst="rect">
            <a:avLst/>
          </a:prstGeom>
          <a:noFill/>
        </p:spPr>
        <p:txBody>
          <a:bodyPr wrap="square" lIns="0" tIns="0" rIns="0" bIns="0" rtlCol="0">
            <a:spAutoFit/>
          </a:bodyPr>
          <a:lstStyle/>
          <a:p>
            <a:r>
              <a:rPr lang="en-US" sz="2000" dirty="0">
                <a:solidFill>
                  <a:schemeClr val="bg1"/>
                </a:solidFill>
                <a:latin typeface="+mj-lt"/>
              </a:rPr>
              <a:t>340,000+</a:t>
            </a:r>
            <a:endParaRPr lang="en-GB" sz="2000" dirty="0">
              <a:solidFill>
                <a:schemeClr val="bg1"/>
              </a:solidFill>
              <a:latin typeface="+mj-lt"/>
            </a:endParaRPr>
          </a:p>
        </p:txBody>
      </p:sp>
      <p:grpSp>
        <p:nvGrpSpPr>
          <p:cNvPr id="10" name="Group 9">
            <a:extLst>
              <a:ext uri="{FF2B5EF4-FFF2-40B4-BE49-F238E27FC236}">
                <a16:creationId xmlns:a16="http://schemas.microsoft.com/office/drawing/2014/main" id="{B485EE5F-FDD6-8913-6B49-9FFD708297C0}"/>
              </a:ext>
            </a:extLst>
          </p:cNvPr>
          <p:cNvGrpSpPr/>
          <p:nvPr/>
        </p:nvGrpSpPr>
        <p:grpSpPr>
          <a:xfrm>
            <a:off x="-6448425" y="1993022"/>
            <a:ext cx="1522274" cy="2160000"/>
            <a:chOff x="358775" y="2650247"/>
            <a:chExt cx="1522274" cy="2160000"/>
          </a:xfrm>
        </p:grpSpPr>
        <p:sp>
          <p:nvSpPr>
            <p:cNvPr id="46" name="Rectangle 45">
              <a:extLst>
                <a:ext uri="{FF2B5EF4-FFF2-40B4-BE49-F238E27FC236}">
                  <a16:creationId xmlns:a16="http://schemas.microsoft.com/office/drawing/2014/main" id="{9F98FD69-2BDC-2531-7FA4-B41CA506D42F}"/>
                </a:ext>
              </a:extLst>
            </p:cNvPr>
            <p:cNvSpPr/>
            <p:nvPr/>
          </p:nvSpPr>
          <p:spPr>
            <a:xfrm>
              <a:off x="358775" y="2650247"/>
              <a:ext cx="1522274" cy="21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6E1CFE0-1E7D-F470-009D-0BF09BA857D2}"/>
                </a:ext>
              </a:extLst>
            </p:cNvPr>
            <p:cNvSpPr txBox="1"/>
            <p:nvPr/>
          </p:nvSpPr>
          <p:spPr>
            <a:xfrm>
              <a:off x="486741" y="3296607"/>
              <a:ext cx="1308260" cy="830997"/>
            </a:xfrm>
            <a:prstGeom prst="rect">
              <a:avLst/>
            </a:prstGeom>
            <a:noFill/>
          </p:spPr>
          <p:txBody>
            <a:bodyPr wrap="square" lIns="0" tIns="0" rIns="0" bIns="0" rtlCol="0">
              <a:spAutoFit/>
            </a:bodyPr>
            <a:lstStyle/>
            <a:p>
              <a:r>
                <a:rPr lang="en-US" sz="900" dirty="0">
                  <a:solidFill>
                    <a:schemeClr val="bg1"/>
                  </a:solidFill>
                </a:rPr>
                <a:t>MetLife Europe </a:t>
              </a:r>
              <a:r>
                <a:rPr lang="en-US" sz="900" dirty="0" err="1">
                  <a:solidFill>
                    <a:schemeClr val="bg1"/>
                  </a:solidFill>
                </a:rPr>
                <a:t>d.a.c.</a:t>
              </a:r>
              <a:r>
                <a:rPr lang="en-US" sz="900" dirty="0">
                  <a:solidFill>
                    <a:schemeClr val="bg1"/>
                  </a:solidFill>
                </a:rPr>
                <a:t> </a:t>
              </a:r>
              <a:br>
                <a:rPr lang="en-US" sz="900" dirty="0">
                  <a:solidFill>
                    <a:schemeClr val="bg1"/>
                  </a:solidFill>
                </a:rPr>
              </a:br>
              <a:r>
                <a:rPr lang="en-US" sz="900" dirty="0">
                  <a:solidFill>
                    <a:schemeClr val="bg1"/>
                  </a:solidFill>
                </a:rPr>
                <a:t>has been in the UK since 2007, providing innovative protection, employee benefits, and retirement solutions.</a:t>
              </a:r>
            </a:p>
          </p:txBody>
        </p:sp>
        <p:cxnSp>
          <p:nvCxnSpPr>
            <p:cNvPr id="4" name="Straight Connector 3">
              <a:extLst>
                <a:ext uri="{FF2B5EF4-FFF2-40B4-BE49-F238E27FC236}">
                  <a16:creationId xmlns:a16="http://schemas.microsoft.com/office/drawing/2014/main" id="{5A0713EE-EE7A-F7E7-33DE-C0360CBC663D}"/>
                </a:ext>
              </a:extLst>
            </p:cNvPr>
            <p:cNvCxnSpPr/>
            <p:nvPr/>
          </p:nvCxnSpPr>
          <p:spPr>
            <a:xfrm>
              <a:off x="358775" y="3165929"/>
              <a:ext cx="15222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B3CB5CE2-0740-81CC-7A9C-B21059A2AD0B}"/>
              </a:ext>
            </a:extLst>
          </p:cNvPr>
          <p:cNvGrpSpPr>
            <a:grpSpLocks noChangeAspect="1"/>
          </p:cNvGrpSpPr>
          <p:nvPr/>
        </p:nvGrpSpPr>
        <p:grpSpPr>
          <a:xfrm>
            <a:off x="-6343812" y="2149219"/>
            <a:ext cx="940156" cy="201809"/>
            <a:chOff x="9865380" y="5958815"/>
            <a:chExt cx="1559858" cy="334831"/>
          </a:xfrm>
        </p:grpSpPr>
        <p:sp>
          <p:nvSpPr>
            <p:cNvPr id="96" name="Freeform: Shape 95">
              <a:extLst>
                <a:ext uri="{FF2B5EF4-FFF2-40B4-BE49-F238E27FC236}">
                  <a16:creationId xmlns:a16="http://schemas.microsoft.com/office/drawing/2014/main" id="{ADBCDE0D-DC17-A485-28D7-10AABE620722}"/>
                </a:ext>
              </a:extLst>
            </p:cNvPr>
            <p:cNvSpPr/>
            <p:nvPr userDrawn="1"/>
          </p:nvSpPr>
          <p:spPr>
            <a:xfrm flipV="1">
              <a:off x="9865380" y="5958829"/>
              <a:ext cx="241609" cy="334814"/>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bg1">
                <a:alpha val="50000"/>
              </a:schemeClr>
            </a:solidFill>
            <a:ln w="23678"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1F50E65C-03B7-FE88-6769-4A5F4D81EFBD}"/>
                </a:ext>
              </a:extLst>
            </p:cNvPr>
            <p:cNvSpPr/>
            <p:nvPr userDrawn="1"/>
          </p:nvSpPr>
          <p:spPr>
            <a:xfrm flipV="1">
              <a:off x="10342390" y="6012685"/>
              <a:ext cx="1082848" cy="232648"/>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chemeClr val="bg1"/>
            </a:solidFill>
            <a:ln w="23678" cap="flat">
              <a:noFill/>
              <a:prstDash val="solid"/>
              <a:miter/>
            </a:ln>
          </p:spPr>
          <p:txBody>
            <a:bodyPr rtlCol="0" anchor="ctr"/>
            <a:lstStyle/>
            <a:p>
              <a:endParaRPr lang="en-GB" dirty="0"/>
            </a:p>
          </p:txBody>
        </p:sp>
        <p:grpSp>
          <p:nvGrpSpPr>
            <p:cNvPr id="98" name="Group 97">
              <a:extLst>
                <a:ext uri="{FF2B5EF4-FFF2-40B4-BE49-F238E27FC236}">
                  <a16:creationId xmlns:a16="http://schemas.microsoft.com/office/drawing/2014/main" id="{DE7DF523-EB0E-637E-3418-0A5EB2357907}"/>
                </a:ext>
              </a:extLst>
            </p:cNvPr>
            <p:cNvGrpSpPr/>
            <p:nvPr userDrawn="1"/>
          </p:nvGrpSpPr>
          <p:grpSpPr>
            <a:xfrm>
              <a:off x="9987111" y="5958815"/>
              <a:ext cx="242879" cy="334831"/>
              <a:chOff x="2765096" y="3864547"/>
              <a:chExt cx="452875" cy="624330"/>
            </a:xfrm>
          </p:grpSpPr>
          <p:sp>
            <p:nvSpPr>
              <p:cNvPr id="99" name="Freeform: Shape 98">
                <a:extLst>
                  <a:ext uri="{FF2B5EF4-FFF2-40B4-BE49-F238E27FC236}">
                    <a16:creationId xmlns:a16="http://schemas.microsoft.com/office/drawing/2014/main" id="{60F61150-ACE9-2C34-2F8A-3945C9E0A02A}"/>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bg1">
                  <a:alpha val="65000"/>
                </a:schemeClr>
              </a:solidFill>
              <a:ln w="23678" cap="flat">
                <a:noFill/>
                <a:prstDash val="solid"/>
                <a:miter/>
              </a:ln>
            </p:spPr>
            <p:txBody>
              <a:bodyPr rtlCol="0" anchor="ctr"/>
              <a:lstStyle/>
              <a:p>
                <a:endParaRPr lang="en-GB" dirty="0"/>
              </a:p>
            </p:txBody>
          </p:sp>
          <p:sp>
            <p:nvSpPr>
              <p:cNvPr id="100" name="Freeform: Shape 99">
                <a:extLst>
                  <a:ext uri="{FF2B5EF4-FFF2-40B4-BE49-F238E27FC236}">
                    <a16:creationId xmlns:a16="http://schemas.microsoft.com/office/drawing/2014/main" id="{B2F12BD5-B186-7E26-0958-31E910E54764}"/>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bg1">
                  <a:alpha val="50000"/>
                </a:schemeClr>
              </a:solidFill>
              <a:ln w="23678" cap="flat">
                <a:noFill/>
                <a:prstDash val="solid"/>
                <a:miter/>
              </a:ln>
            </p:spPr>
            <p:txBody>
              <a:bodyPr rtlCol="0" anchor="ctr"/>
              <a:lstStyle/>
              <a:p>
                <a:endParaRPr lang="en-GB"/>
              </a:p>
            </p:txBody>
          </p:sp>
        </p:grpSp>
      </p:grpSp>
      <p:grpSp>
        <p:nvGrpSpPr>
          <p:cNvPr id="6" name="Group 5">
            <a:extLst>
              <a:ext uri="{FF2B5EF4-FFF2-40B4-BE49-F238E27FC236}">
                <a16:creationId xmlns:a16="http://schemas.microsoft.com/office/drawing/2014/main" id="{2366CC91-4EBE-1D4C-0BDE-D330FD8F0EB6}"/>
              </a:ext>
            </a:extLst>
          </p:cNvPr>
          <p:cNvGrpSpPr/>
          <p:nvPr/>
        </p:nvGrpSpPr>
        <p:grpSpPr>
          <a:xfrm>
            <a:off x="428314" y="2916042"/>
            <a:ext cx="523195" cy="473040"/>
            <a:chOff x="6034433" y="1607117"/>
            <a:chExt cx="1718219" cy="1553504"/>
          </a:xfrm>
        </p:grpSpPr>
        <p:grpSp>
          <p:nvGrpSpPr>
            <p:cNvPr id="44" name="Group 43">
              <a:extLst>
                <a:ext uri="{FF2B5EF4-FFF2-40B4-BE49-F238E27FC236}">
                  <a16:creationId xmlns:a16="http://schemas.microsoft.com/office/drawing/2014/main" id="{4CD34141-3917-86A9-6F42-D63AD5B617FD}"/>
                </a:ext>
              </a:extLst>
            </p:cNvPr>
            <p:cNvGrpSpPr/>
            <p:nvPr/>
          </p:nvGrpSpPr>
          <p:grpSpPr>
            <a:xfrm>
              <a:off x="6441223" y="1607117"/>
              <a:ext cx="666263" cy="1553503"/>
              <a:chOff x="8695331" y="1607117"/>
              <a:chExt cx="666263" cy="1553503"/>
            </a:xfrm>
          </p:grpSpPr>
          <p:sp>
            <p:nvSpPr>
              <p:cNvPr id="45" name="Freeform: Shape 44">
                <a:extLst>
                  <a:ext uri="{FF2B5EF4-FFF2-40B4-BE49-F238E27FC236}">
                    <a16:creationId xmlns:a16="http://schemas.microsoft.com/office/drawing/2014/main" id="{5132D52A-2AE2-210F-4D88-614415560D0E}"/>
                  </a:ext>
                </a:extLst>
              </p:cNvPr>
              <p:cNvSpPr/>
              <p:nvPr/>
            </p:nvSpPr>
            <p:spPr>
              <a:xfrm>
                <a:off x="8695331" y="1687808"/>
                <a:ext cx="666263" cy="1472812"/>
              </a:xfrm>
              <a:custGeom>
                <a:avLst/>
                <a:gdLst>
                  <a:gd name="connsiteX0" fmla="*/ 0 w 666263"/>
                  <a:gd name="connsiteY0" fmla="*/ 0 h 1472812"/>
                  <a:gd name="connsiteX1" fmla="*/ 666264 w 666263"/>
                  <a:gd name="connsiteY1" fmla="*/ 0 h 1472812"/>
                  <a:gd name="connsiteX2" fmla="*/ 666264 w 666263"/>
                  <a:gd name="connsiteY2" fmla="*/ 1472813 h 1472812"/>
                  <a:gd name="connsiteX3" fmla="*/ 0 w 666263"/>
                  <a:gd name="connsiteY3" fmla="*/ 1472813 h 1472812"/>
                </a:gdLst>
                <a:ahLst/>
                <a:cxnLst>
                  <a:cxn ang="0">
                    <a:pos x="connsiteX0" y="connsiteY0"/>
                  </a:cxn>
                  <a:cxn ang="0">
                    <a:pos x="connsiteX1" y="connsiteY1"/>
                  </a:cxn>
                  <a:cxn ang="0">
                    <a:pos x="connsiteX2" y="connsiteY2"/>
                  </a:cxn>
                  <a:cxn ang="0">
                    <a:pos x="connsiteX3" y="connsiteY3"/>
                  </a:cxn>
                </a:cxnLst>
                <a:rect l="l" t="t" r="r" b="b"/>
                <a:pathLst>
                  <a:path w="666263" h="1472812">
                    <a:moveTo>
                      <a:pt x="0" y="0"/>
                    </a:moveTo>
                    <a:lnTo>
                      <a:pt x="666264" y="0"/>
                    </a:lnTo>
                    <a:lnTo>
                      <a:pt x="666264" y="1472813"/>
                    </a:lnTo>
                    <a:lnTo>
                      <a:pt x="0" y="1472813"/>
                    </a:lnTo>
                    <a:close/>
                  </a:path>
                </a:pathLst>
              </a:custGeom>
              <a:solidFill>
                <a:srgbClr val="D9DAD8"/>
              </a:solidFill>
              <a:ln w="1843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F3E7A35-C6B0-08F0-B926-4548E0193D28}"/>
                  </a:ext>
                </a:extLst>
              </p:cNvPr>
              <p:cNvSpPr/>
              <p:nvPr/>
            </p:nvSpPr>
            <p:spPr>
              <a:xfrm>
                <a:off x="8695331" y="1607117"/>
                <a:ext cx="666263" cy="84208"/>
              </a:xfrm>
              <a:custGeom>
                <a:avLst/>
                <a:gdLst>
                  <a:gd name="connsiteX0" fmla="*/ 0 w 666263"/>
                  <a:gd name="connsiteY0" fmla="*/ 0 h 84208"/>
                  <a:gd name="connsiteX1" fmla="*/ 666264 w 666263"/>
                  <a:gd name="connsiteY1" fmla="*/ 0 h 84208"/>
                  <a:gd name="connsiteX2" fmla="*/ 666264 w 666263"/>
                  <a:gd name="connsiteY2" fmla="*/ 84208 h 84208"/>
                  <a:gd name="connsiteX3" fmla="*/ 0 w 666263"/>
                  <a:gd name="connsiteY3" fmla="*/ 84208 h 84208"/>
                </a:gdLst>
                <a:ahLst/>
                <a:cxnLst>
                  <a:cxn ang="0">
                    <a:pos x="connsiteX0" y="connsiteY0"/>
                  </a:cxn>
                  <a:cxn ang="0">
                    <a:pos x="connsiteX1" y="connsiteY1"/>
                  </a:cxn>
                  <a:cxn ang="0">
                    <a:pos x="connsiteX2" y="connsiteY2"/>
                  </a:cxn>
                  <a:cxn ang="0">
                    <a:pos x="connsiteX3" y="connsiteY3"/>
                  </a:cxn>
                </a:cxnLst>
                <a:rect l="l" t="t" r="r" b="b"/>
                <a:pathLst>
                  <a:path w="666263" h="84208">
                    <a:moveTo>
                      <a:pt x="0" y="0"/>
                    </a:moveTo>
                    <a:lnTo>
                      <a:pt x="666264" y="0"/>
                    </a:lnTo>
                    <a:lnTo>
                      <a:pt x="666264" y="84208"/>
                    </a:lnTo>
                    <a:lnTo>
                      <a:pt x="0" y="84208"/>
                    </a:lnTo>
                    <a:close/>
                  </a:path>
                </a:pathLst>
              </a:custGeom>
              <a:solidFill>
                <a:srgbClr val="B3B3B3"/>
              </a:solidFill>
              <a:ln w="18435" cap="flat">
                <a:noFill/>
                <a:prstDash val="solid"/>
                <a:miter/>
              </a:ln>
            </p:spPr>
            <p:txBody>
              <a:bodyPr rtlCol="0" anchor="ctr"/>
              <a:lstStyle/>
              <a:p>
                <a:endParaRPr lang="en-GB"/>
              </a:p>
            </p:txBody>
          </p:sp>
          <p:grpSp>
            <p:nvGrpSpPr>
              <p:cNvPr id="48" name="Graphic 4">
                <a:extLst>
                  <a:ext uri="{FF2B5EF4-FFF2-40B4-BE49-F238E27FC236}">
                    <a16:creationId xmlns:a16="http://schemas.microsoft.com/office/drawing/2014/main" id="{3A778E13-B1B5-0D05-E1DC-3DA97BE1DB45}"/>
                  </a:ext>
                </a:extLst>
              </p:cNvPr>
              <p:cNvGrpSpPr/>
              <p:nvPr/>
            </p:nvGrpSpPr>
            <p:grpSpPr>
              <a:xfrm>
                <a:off x="8750113" y="1852524"/>
                <a:ext cx="147318" cy="192846"/>
                <a:chOff x="8750113" y="1852524"/>
                <a:chExt cx="147318" cy="192846"/>
              </a:xfrm>
            </p:grpSpPr>
            <p:sp>
              <p:nvSpPr>
                <p:cNvPr id="113" name="Freeform: Shape 112">
                  <a:extLst>
                    <a:ext uri="{FF2B5EF4-FFF2-40B4-BE49-F238E27FC236}">
                      <a16:creationId xmlns:a16="http://schemas.microsoft.com/office/drawing/2014/main" id="{40F8338A-57C6-F929-DC97-84F6FD1832A3}"/>
                    </a:ext>
                  </a:extLst>
                </p:cNvPr>
                <p:cNvSpPr/>
                <p:nvPr/>
              </p:nvSpPr>
              <p:spPr>
                <a:xfrm>
                  <a:off x="8750113" y="1852524"/>
                  <a:ext cx="147318" cy="192846"/>
                </a:xfrm>
                <a:custGeom>
                  <a:avLst/>
                  <a:gdLst>
                    <a:gd name="connsiteX0" fmla="*/ 0 w 147318"/>
                    <a:gd name="connsiteY0" fmla="*/ 0 h 192846"/>
                    <a:gd name="connsiteX1" fmla="*/ 147318 w 147318"/>
                    <a:gd name="connsiteY1" fmla="*/ 0 h 192846"/>
                    <a:gd name="connsiteX2" fmla="*/ 147318 w 147318"/>
                    <a:gd name="connsiteY2" fmla="*/ 192846 h 192846"/>
                    <a:gd name="connsiteX3" fmla="*/ 0 w 147318"/>
                    <a:gd name="connsiteY3" fmla="*/ 192846 h 192846"/>
                  </a:gdLst>
                  <a:ahLst/>
                  <a:cxnLst>
                    <a:cxn ang="0">
                      <a:pos x="connsiteX0" y="connsiteY0"/>
                    </a:cxn>
                    <a:cxn ang="0">
                      <a:pos x="connsiteX1" y="connsiteY1"/>
                    </a:cxn>
                    <a:cxn ang="0">
                      <a:pos x="connsiteX2" y="connsiteY2"/>
                    </a:cxn>
                    <a:cxn ang="0">
                      <a:pos x="connsiteX3" y="connsiteY3"/>
                    </a:cxn>
                  </a:cxnLst>
                  <a:rect l="l" t="t" r="r" b="b"/>
                  <a:pathLst>
                    <a:path w="147318" h="192846">
                      <a:moveTo>
                        <a:pt x="0" y="0"/>
                      </a:moveTo>
                      <a:lnTo>
                        <a:pt x="147318" y="0"/>
                      </a:lnTo>
                      <a:lnTo>
                        <a:pt x="147318" y="192846"/>
                      </a:lnTo>
                      <a:lnTo>
                        <a:pt x="0" y="192846"/>
                      </a:lnTo>
                      <a:close/>
                    </a:path>
                  </a:pathLst>
                </a:custGeom>
                <a:solidFill>
                  <a:srgbClr val="F2F2F2"/>
                </a:solidFill>
                <a:ln w="18435"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5B0B7DF2-97A3-69BF-FEBA-F7A004C2F623}"/>
                    </a:ext>
                  </a:extLst>
                </p:cNvPr>
                <p:cNvSpPr/>
                <p:nvPr/>
              </p:nvSpPr>
              <p:spPr>
                <a:xfrm>
                  <a:off x="8750113" y="1852524"/>
                  <a:ext cx="147318" cy="192846"/>
                </a:xfrm>
                <a:custGeom>
                  <a:avLst/>
                  <a:gdLst>
                    <a:gd name="connsiteX0" fmla="*/ 147318 w 147318"/>
                    <a:gd name="connsiteY0" fmla="*/ 192846 h 192846"/>
                    <a:gd name="connsiteX1" fmla="*/ 0 w 147318"/>
                    <a:gd name="connsiteY1" fmla="*/ 0 h 192846"/>
                    <a:gd name="connsiteX2" fmla="*/ 147318 w 147318"/>
                    <a:gd name="connsiteY2" fmla="*/ 0 h 192846"/>
                  </a:gdLst>
                  <a:ahLst/>
                  <a:cxnLst>
                    <a:cxn ang="0">
                      <a:pos x="connsiteX0" y="connsiteY0"/>
                    </a:cxn>
                    <a:cxn ang="0">
                      <a:pos x="connsiteX1" y="connsiteY1"/>
                    </a:cxn>
                    <a:cxn ang="0">
                      <a:pos x="connsiteX2" y="connsiteY2"/>
                    </a:cxn>
                  </a:cxnLst>
                  <a:rect l="l" t="t" r="r" b="b"/>
                  <a:pathLst>
                    <a:path w="147318" h="192846">
                      <a:moveTo>
                        <a:pt x="147318" y="192846"/>
                      </a:moveTo>
                      <a:lnTo>
                        <a:pt x="0" y="0"/>
                      </a:lnTo>
                      <a:lnTo>
                        <a:pt x="147318" y="0"/>
                      </a:lnTo>
                      <a:close/>
                    </a:path>
                  </a:pathLst>
                </a:custGeom>
                <a:solidFill>
                  <a:srgbClr val="BDCCD4"/>
                </a:solidFill>
                <a:ln w="18435" cap="flat">
                  <a:noFill/>
                  <a:prstDash val="solid"/>
                  <a:miter/>
                </a:ln>
              </p:spPr>
              <p:txBody>
                <a:bodyPr rtlCol="0" anchor="ctr"/>
                <a:lstStyle/>
                <a:p>
                  <a:endParaRPr lang="en-GB"/>
                </a:p>
              </p:txBody>
            </p:sp>
          </p:grpSp>
          <p:grpSp>
            <p:nvGrpSpPr>
              <p:cNvPr id="49" name="Graphic 4">
                <a:extLst>
                  <a:ext uri="{FF2B5EF4-FFF2-40B4-BE49-F238E27FC236}">
                    <a16:creationId xmlns:a16="http://schemas.microsoft.com/office/drawing/2014/main" id="{88812ADE-7E8C-6E01-5605-46EEAEC13C89}"/>
                  </a:ext>
                </a:extLst>
              </p:cNvPr>
              <p:cNvGrpSpPr/>
              <p:nvPr/>
            </p:nvGrpSpPr>
            <p:grpSpPr>
              <a:xfrm>
                <a:off x="8954804" y="1852524"/>
                <a:ext cx="147318" cy="192846"/>
                <a:chOff x="8954804" y="1852524"/>
                <a:chExt cx="147318" cy="192846"/>
              </a:xfrm>
            </p:grpSpPr>
            <p:sp>
              <p:nvSpPr>
                <p:cNvPr id="111" name="Freeform: Shape 110">
                  <a:extLst>
                    <a:ext uri="{FF2B5EF4-FFF2-40B4-BE49-F238E27FC236}">
                      <a16:creationId xmlns:a16="http://schemas.microsoft.com/office/drawing/2014/main" id="{12CD754A-153B-532A-28A6-2F0FF1F98E1E}"/>
                    </a:ext>
                  </a:extLst>
                </p:cNvPr>
                <p:cNvSpPr/>
                <p:nvPr/>
              </p:nvSpPr>
              <p:spPr>
                <a:xfrm>
                  <a:off x="8954804" y="1852524"/>
                  <a:ext cx="147318" cy="192846"/>
                </a:xfrm>
                <a:custGeom>
                  <a:avLst/>
                  <a:gdLst>
                    <a:gd name="connsiteX0" fmla="*/ 0 w 147318"/>
                    <a:gd name="connsiteY0" fmla="*/ 0 h 192846"/>
                    <a:gd name="connsiteX1" fmla="*/ 147318 w 147318"/>
                    <a:gd name="connsiteY1" fmla="*/ 0 h 192846"/>
                    <a:gd name="connsiteX2" fmla="*/ 147318 w 147318"/>
                    <a:gd name="connsiteY2" fmla="*/ 192846 h 192846"/>
                    <a:gd name="connsiteX3" fmla="*/ 0 w 147318"/>
                    <a:gd name="connsiteY3" fmla="*/ 192846 h 192846"/>
                  </a:gdLst>
                  <a:ahLst/>
                  <a:cxnLst>
                    <a:cxn ang="0">
                      <a:pos x="connsiteX0" y="connsiteY0"/>
                    </a:cxn>
                    <a:cxn ang="0">
                      <a:pos x="connsiteX1" y="connsiteY1"/>
                    </a:cxn>
                    <a:cxn ang="0">
                      <a:pos x="connsiteX2" y="connsiteY2"/>
                    </a:cxn>
                    <a:cxn ang="0">
                      <a:pos x="connsiteX3" y="connsiteY3"/>
                    </a:cxn>
                  </a:cxnLst>
                  <a:rect l="l" t="t" r="r" b="b"/>
                  <a:pathLst>
                    <a:path w="147318" h="192846">
                      <a:moveTo>
                        <a:pt x="0" y="0"/>
                      </a:moveTo>
                      <a:lnTo>
                        <a:pt x="147318" y="0"/>
                      </a:lnTo>
                      <a:lnTo>
                        <a:pt x="147318" y="192846"/>
                      </a:lnTo>
                      <a:lnTo>
                        <a:pt x="0" y="192846"/>
                      </a:lnTo>
                      <a:close/>
                    </a:path>
                  </a:pathLst>
                </a:custGeom>
                <a:solidFill>
                  <a:srgbClr val="F2F2F2"/>
                </a:solidFill>
                <a:ln w="1843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D8AD501-238E-6CEA-F65C-B0D552D189F9}"/>
                    </a:ext>
                  </a:extLst>
                </p:cNvPr>
                <p:cNvSpPr/>
                <p:nvPr/>
              </p:nvSpPr>
              <p:spPr>
                <a:xfrm>
                  <a:off x="8954804" y="1852524"/>
                  <a:ext cx="147318" cy="192846"/>
                </a:xfrm>
                <a:custGeom>
                  <a:avLst/>
                  <a:gdLst>
                    <a:gd name="connsiteX0" fmla="*/ 147318 w 147318"/>
                    <a:gd name="connsiteY0" fmla="*/ 192846 h 192846"/>
                    <a:gd name="connsiteX1" fmla="*/ 0 w 147318"/>
                    <a:gd name="connsiteY1" fmla="*/ 0 h 192846"/>
                    <a:gd name="connsiteX2" fmla="*/ 147318 w 147318"/>
                    <a:gd name="connsiteY2" fmla="*/ 0 h 192846"/>
                  </a:gdLst>
                  <a:ahLst/>
                  <a:cxnLst>
                    <a:cxn ang="0">
                      <a:pos x="connsiteX0" y="connsiteY0"/>
                    </a:cxn>
                    <a:cxn ang="0">
                      <a:pos x="connsiteX1" y="connsiteY1"/>
                    </a:cxn>
                    <a:cxn ang="0">
                      <a:pos x="connsiteX2" y="connsiteY2"/>
                    </a:cxn>
                  </a:cxnLst>
                  <a:rect l="l" t="t" r="r" b="b"/>
                  <a:pathLst>
                    <a:path w="147318" h="192846">
                      <a:moveTo>
                        <a:pt x="147318" y="192846"/>
                      </a:moveTo>
                      <a:lnTo>
                        <a:pt x="0" y="0"/>
                      </a:lnTo>
                      <a:lnTo>
                        <a:pt x="147318" y="0"/>
                      </a:lnTo>
                      <a:close/>
                    </a:path>
                  </a:pathLst>
                </a:custGeom>
                <a:solidFill>
                  <a:srgbClr val="BDCCD4"/>
                </a:solidFill>
                <a:ln w="18435" cap="flat">
                  <a:noFill/>
                  <a:prstDash val="solid"/>
                  <a:miter/>
                </a:ln>
              </p:spPr>
              <p:txBody>
                <a:bodyPr rtlCol="0" anchor="ctr"/>
                <a:lstStyle/>
                <a:p>
                  <a:endParaRPr lang="en-GB"/>
                </a:p>
              </p:txBody>
            </p:sp>
          </p:grpSp>
          <p:grpSp>
            <p:nvGrpSpPr>
              <p:cNvPr id="50" name="Graphic 4">
                <a:extLst>
                  <a:ext uri="{FF2B5EF4-FFF2-40B4-BE49-F238E27FC236}">
                    <a16:creationId xmlns:a16="http://schemas.microsoft.com/office/drawing/2014/main" id="{57405A8F-6758-B723-AF85-C318ED13E7C4}"/>
                  </a:ext>
                </a:extLst>
              </p:cNvPr>
              <p:cNvGrpSpPr/>
              <p:nvPr/>
            </p:nvGrpSpPr>
            <p:grpSpPr>
              <a:xfrm>
                <a:off x="9159495" y="1852524"/>
                <a:ext cx="147318" cy="192846"/>
                <a:chOff x="9159495" y="1852524"/>
                <a:chExt cx="147318" cy="192846"/>
              </a:xfrm>
            </p:grpSpPr>
            <p:sp>
              <p:nvSpPr>
                <p:cNvPr id="109" name="Freeform: Shape 108">
                  <a:extLst>
                    <a:ext uri="{FF2B5EF4-FFF2-40B4-BE49-F238E27FC236}">
                      <a16:creationId xmlns:a16="http://schemas.microsoft.com/office/drawing/2014/main" id="{3F0C9D11-C831-20B9-87EC-670E533E371A}"/>
                    </a:ext>
                  </a:extLst>
                </p:cNvPr>
                <p:cNvSpPr/>
                <p:nvPr/>
              </p:nvSpPr>
              <p:spPr>
                <a:xfrm>
                  <a:off x="9159495" y="1852524"/>
                  <a:ext cx="147318" cy="192846"/>
                </a:xfrm>
                <a:custGeom>
                  <a:avLst/>
                  <a:gdLst>
                    <a:gd name="connsiteX0" fmla="*/ 0 w 147318"/>
                    <a:gd name="connsiteY0" fmla="*/ 0 h 192846"/>
                    <a:gd name="connsiteX1" fmla="*/ 147318 w 147318"/>
                    <a:gd name="connsiteY1" fmla="*/ 0 h 192846"/>
                    <a:gd name="connsiteX2" fmla="*/ 147318 w 147318"/>
                    <a:gd name="connsiteY2" fmla="*/ 192846 h 192846"/>
                    <a:gd name="connsiteX3" fmla="*/ 0 w 147318"/>
                    <a:gd name="connsiteY3" fmla="*/ 192846 h 192846"/>
                  </a:gdLst>
                  <a:ahLst/>
                  <a:cxnLst>
                    <a:cxn ang="0">
                      <a:pos x="connsiteX0" y="connsiteY0"/>
                    </a:cxn>
                    <a:cxn ang="0">
                      <a:pos x="connsiteX1" y="connsiteY1"/>
                    </a:cxn>
                    <a:cxn ang="0">
                      <a:pos x="connsiteX2" y="connsiteY2"/>
                    </a:cxn>
                    <a:cxn ang="0">
                      <a:pos x="connsiteX3" y="connsiteY3"/>
                    </a:cxn>
                  </a:cxnLst>
                  <a:rect l="l" t="t" r="r" b="b"/>
                  <a:pathLst>
                    <a:path w="147318" h="192846">
                      <a:moveTo>
                        <a:pt x="0" y="0"/>
                      </a:moveTo>
                      <a:lnTo>
                        <a:pt x="147318" y="0"/>
                      </a:lnTo>
                      <a:lnTo>
                        <a:pt x="147318" y="192846"/>
                      </a:lnTo>
                      <a:lnTo>
                        <a:pt x="0" y="192846"/>
                      </a:lnTo>
                      <a:close/>
                    </a:path>
                  </a:pathLst>
                </a:custGeom>
                <a:solidFill>
                  <a:srgbClr val="F2F2F2"/>
                </a:solidFill>
                <a:ln w="18435"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9DE6FE43-8171-3FFE-2479-103E0F47099C}"/>
                    </a:ext>
                  </a:extLst>
                </p:cNvPr>
                <p:cNvSpPr/>
                <p:nvPr/>
              </p:nvSpPr>
              <p:spPr>
                <a:xfrm>
                  <a:off x="9159495" y="1852524"/>
                  <a:ext cx="147133" cy="192846"/>
                </a:xfrm>
                <a:custGeom>
                  <a:avLst/>
                  <a:gdLst>
                    <a:gd name="connsiteX0" fmla="*/ 147133 w 147133"/>
                    <a:gd name="connsiteY0" fmla="*/ 192846 h 192846"/>
                    <a:gd name="connsiteX1" fmla="*/ 0 w 147133"/>
                    <a:gd name="connsiteY1" fmla="*/ 0 h 192846"/>
                    <a:gd name="connsiteX2" fmla="*/ 147133 w 147133"/>
                    <a:gd name="connsiteY2" fmla="*/ 0 h 192846"/>
                  </a:gdLst>
                  <a:ahLst/>
                  <a:cxnLst>
                    <a:cxn ang="0">
                      <a:pos x="connsiteX0" y="connsiteY0"/>
                    </a:cxn>
                    <a:cxn ang="0">
                      <a:pos x="connsiteX1" y="connsiteY1"/>
                    </a:cxn>
                    <a:cxn ang="0">
                      <a:pos x="connsiteX2" y="connsiteY2"/>
                    </a:cxn>
                  </a:cxnLst>
                  <a:rect l="l" t="t" r="r" b="b"/>
                  <a:pathLst>
                    <a:path w="147133" h="192846">
                      <a:moveTo>
                        <a:pt x="147133" y="192846"/>
                      </a:moveTo>
                      <a:lnTo>
                        <a:pt x="0" y="0"/>
                      </a:lnTo>
                      <a:lnTo>
                        <a:pt x="147133" y="0"/>
                      </a:lnTo>
                      <a:close/>
                    </a:path>
                  </a:pathLst>
                </a:custGeom>
                <a:solidFill>
                  <a:srgbClr val="BDCCD4"/>
                </a:solidFill>
                <a:ln w="18435" cap="flat">
                  <a:noFill/>
                  <a:prstDash val="solid"/>
                  <a:miter/>
                </a:ln>
              </p:spPr>
              <p:txBody>
                <a:bodyPr rtlCol="0" anchor="ctr"/>
                <a:lstStyle/>
                <a:p>
                  <a:endParaRPr lang="en-GB"/>
                </a:p>
              </p:txBody>
            </p:sp>
          </p:grpSp>
          <p:grpSp>
            <p:nvGrpSpPr>
              <p:cNvPr id="51" name="Graphic 4">
                <a:extLst>
                  <a:ext uri="{FF2B5EF4-FFF2-40B4-BE49-F238E27FC236}">
                    <a16:creationId xmlns:a16="http://schemas.microsoft.com/office/drawing/2014/main" id="{3967688E-45FA-D9AF-476F-E41044887235}"/>
                  </a:ext>
                </a:extLst>
              </p:cNvPr>
              <p:cNvGrpSpPr/>
              <p:nvPr/>
            </p:nvGrpSpPr>
            <p:grpSpPr>
              <a:xfrm>
                <a:off x="8750113" y="2143644"/>
                <a:ext cx="147318" cy="192846"/>
                <a:chOff x="8750113" y="2143644"/>
                <a:chExt cx="147318" cy="192846"/>
              </a:xfrm>
            </p:grpSpPr>
            <p:sp>
              <p:nvSpPr>
                <p:cNvPr id="107" name="Freeform: Shape 106">
                  <a:extLst>
                    <a:ext uri="{FF2B5EF4-FFF2-40B4-BE49-F238E27FC236}">
                      <a16:creationId xmlns:a16="http://schemas.microsoft.com/office/drawing/2014/main" id="{8ADCD06A-0030-09D8-372E-D6574D355E7A}"/>
                    </a:ext>
                  </a:extLst>
                </p:cNvPr>
                <p:cNvSpPr/>
                <p:nvPr/>
              </p:nvSpPr>
              <p:spPr>
                <a:xfrm>
                  <a:off x="8750113" y="2143644"/>
                  <a:ext cx="147318" cy="192846"/>
                </a:xfrm>
                <a:custGeom>
                  <a:avLst/>
                  <a:gdLst>
                    <a:gd name="connsiteX0" fmla="*/ 0 w 147318"/>
                    <a:gd name="connsiteY0" fmla="*/ 0 h 192846"/>
                    <a:gd name="connsiteX1" fmla="*/ 147318 w 147318"/>
                    <a:gd name="connsiteY1" fmla="*/ 0 h 192846"/>
                    <a:gd name="connsiteX2" fmla="*/ 147318 w 147318"/>
                    <a:gd name="connsiteY2" fmla="*/ 192846 h 192846"/>
                    <a:gd name="connsiteX3" fmla="*/ 0 w 147318"/>
                    <a:gd name="connsiteY3" fmla="*/ 192846 h 192846"/>
                  </a:gdLst>
                  <a:ahLst/>
                  <a:cxnLst>
                    <a:cxn ang="0">
                      <a:pos x="connsiteX0" y="connsiteY0"/>
                    </a:cxn>
                    <a:cxn ang="0">
                      <a:pos x="connsiteX1" y="connsiteY1"/>
                    </a:cxn>
                    <a:cxn ang="0">
                      <a:pos x="connsiteX2" y="connsiteY2"/>
                    </a:cxn>
                    <a:cxn ang="0">
                      <a:pos x="connsiteX3" y="connsiteY3"/>
                    </a:cxn>
                  </a:cxnLst>
                  <a:rect l="l" t="t" r="r" b="b"/>
                  <a:pathLst>
                    <a:path w="147318" h="192846">
                      <a:moveTo>
                        <a:pt x="0" y="0"/>
                      </a:moveTo>
                      <a:lnTo>
                        <a:pt x="147318" y="0"/>
                      </a:lnTo>
                      <a:lnTo>
                        <a:pt x="147318" y="192846"/>
                      </a:lnTo>
                      <a:lnTo>
                        <a:pt x="0" y="192846"/>
                      </a:lnTo>
                      <a:close/>
                    </a:path>
                  </a:pathLst>
                </a:custGeom>
                <a:solidFill>
                  <a:srgbClr val="F2F2F2"/>
                </a:solidFill>
                <a:ln w="18435"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C1F07F5E-A9F3-A158-CB5E-89411A168B6D}"/>
                    </a:ext>
                  </a:extLst>
                </p:cNvPr>
                <p:cNvSpPr/>
                <p:nvPr/>
              </p:nvSpPr>
              <p:spPr>
                <a:xfrm>
                  <a:off x="8750113" y="2143644"/>
                  <a:ext cx="147318" cy="192846"/>
                </a:xfrm>
                <a:custGeom>
                  <a:avLst/>
                  <a:gdLst>
                    <a:gd name="connsiteX0" fmla="*/ 147318 w 147318"/>
                    <a:gd name="connsiteY0" fmla="*/ 192846 h 192846"/>
                    <a:gd name="connsiteX1" fmla="*/ 0 w 147318"/>
                    <a:gd name="connsiteY1" fmla="*/ 0 h 192846"/>
                    <a:gd name="connsiteX2" fmla="*/ 147318 w 147318"/>
                    <a:gd name="connsiteY2" fmla="*/ 0 h 192846"/>
                  </a:gdLst>
                  <a:ahLst/>
                  <a:cxnLst>
                    <a:cxn ang="0">
                      <a:pos x="connsiteX0" y="connsiteY0"/>
                    </a:cxn>
                    <a:cxn ang="0">
                      <a:pos x="connsiteX1" y="connsiteY1"/>
                    </a:cxn>
                    <a:cxn ang="0">
                      <a:pos x="connsiteX2" y="connsiteY2"/>
                    </a:cxn>
                  </a:cxnLst>
                  <a:rect l="l" t="t" r="r" b="b"/>
                  <a:pathLst>
                    <a:path w="147318" h="192846">
                      <a:moveTo>
                        <a:pt x="147318" y="192846"/>
                      </a:moveTo>
                      <a:lnTo>
                        <a:pt x="0" y="0"/>
                      </a:lnTo>
                      <a:lnTo>
                        <a:pt x="147318" y="0"/>
                      </a:lnTo>
                      <a:close/>
                    </a:path>
                  </a:pathLst>
                </a:custGeom>
                <a:solidFill>
                  <a:srgbClr val="BDCCD4"/>
                </a:solidFill>
                <a:ln w="18435" cap="flat">
                  <a:noFill/>
                  <a:prstDash val="solid"/>
                  <a:miter/>
                </a:ln>
              </p:spPr>
              <p:txBody>
                <a:bodyPr rtlCol="0" anchor="ctr"/>
                <a:lstStyle/>
                <a:p>
                  <a:endParaRPr lang="en-GB"/>
                </a:p>
              </p:txBody>
            </p:sp>
          </p:grpSp>
          <p:grpSp>
            <p:nvGrpSpPr>
              <p:cNvPr id="53" name="Graphic 4">
                <a:extLst>
                  <a:ext uri="{FF2B5EF4-FFF2-40B4-BE49-F238E27FC236}">
                    <a16:creationId xmlns:a16="http://schemas.microsoft.com/office/drawing/2014/main" id="{5C422BF0-5CA6-09DA-159B-02D3D3B28943}"/>
                  </a:ext>
                </a:extLst>
              </p:cNvPr>
              <p:cNvGrpSpPr/>
              <p:nvPr/>
            </p:nvGrpSpPr>
            <p:grpSpPr>
              <a:xfrm>
                <a:off x="8954804" y="2143644"/>
                <a:ext cx="147318" cy="192846"/>
                <a:chOff x="8954804" y="2143644"/>
                <a:chExt cx="147318" cy="192846"/>
              </a:xfrm>
            </p:grpSpPr>
            <p:sp>
              <p:nvSpPr>
                <p:cNvPr id="105" name="Freeform: Shape 104">
                  <a:extLst>
                    <a:ext uri="{FF2B5EF4-FFF2-40B4-BE49-F238E27FC236}">
                      <a16:creationId xmlns:a16="http://schemas.microsoft.com/office/drawing/2014/main" id="{BE8313C5-CCE2-9855-3EB0-F00D4DC8FE68}"/>
                    </a:ext>
                  </a:extLst>
                </p:cNvPr>
                <p:cNvSpPr/>
                <p:nvPr/>
              </p:nvSpPr>
              <p:spPr>
                <a:xfrm>
                  <a:off x="8954804" y="2143644"/>
                  <a:ext cx="147318" cy="192846"/>
                </a:xfrm>
                <a:custGeom>
                  <a:avLst/>
                  <a:gdLst>
                    <a:gd name="connsiteX0" fmla="*/ 0 w 147318"/>
                    <a:gd name="connsiteY0" fmla="*/ 0 h 192846"/>
                    <a:gd name="connsiteX1" fmla="*/ 147318 w 147318"/>
                    <a:gd name="connsiteY1" fmla="*/ 0 h 192846"/>
                    <a:gd name="connsiteX2" fmla="*/ 147318 w 147318"/>
                    <a:gd name="connsiteY2" fmla="*/ 192846 h 192846"/>
                    <a:gd name="connsiteX3" fmla="*/ 0 w 147318"/>
                    <a:gd name="connsiteY3" fmla="*/ 192846 h 192846"/>
                  </a:gdLst>
                  <a:ahLst/>
                  <a:cxnLst>
                    <a:cxn ang="0">
                      <a:pos x="connsiteX0" y="connsiteY0"/>
                    </a:cxn>
                    <a:cxn ang="0">
                      <a:pos x="connsiteX1" y="connsiteY1"/>
                    </a:cxn>
                    <a:cxn ang="0">
                      <a:pos x="connsiteX2" y="connsiteY2"/>
                    </a:cxn>
                    <a:cxn ang="0">
                      <a:pos x="connsiteX3" y="connsiteY3"/>
                    </a:cxn>
                  </a:cxnLst>
                  <a:rect l="l" t="t" r="r" b="b"/>
                  <a:pathLst>
                    <a:path w="147318" h="192846">
                      <a:moveTo>
                        <a:pt x="0" y="0"/>
                      </a:moveTo>
                      <a:lnTo>
                        <a:pt x="147318" y="0"/>
                      </a:lnTo>
                      <a:lnTo>
                        <a:pt x="147318" y="192846"/>
                      </a:lnTo>
                      <a:lnTo>
                        <a:pt x="0" y="192846"/>
                      </a:lnTo>
                      <a:close/>
                    </a:path>
                  </a:pathLst>
                </a:custGeom>
                <a:solidFill>
                  <a:srgbClr val="F2F2F2"/>
                </a:solidFill>
                <a:ln w="18435"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AF64FD44-BCCA-27EA-1DDD-2CD4B52A6E26}"/>
                    </a:ext>
                  </a:extLst>
                </p:cNvPr>
                <p:cNvSpPr/>
                <p:nvPr/>
              </p:nvSpPr>
              <p:spPr>
                <a:xfrm>
                  <a:off x="8954804" y="2143644"/>
                  <a:ext cx="147318" cy="192846"/>
                </a:xfrm>
                <a:custGeom>
                  <a:avLst/>
                  <a:gdLst>
                    <a:gd name="connsiteX0" fmla="*/ 147318 w 147318"/>
                    <a:gd name="connsiteY0" fmla="*/ 192846 h 192846"/>
                    <a:gd name="connsiteX1" fmla="*/ 0 w 147318"/>
                    <a:gd name="connsiteY1" fmla="*/ 0 h 192846"/>
                    <a:gd name="connsiteX2" fmla="*/ 147318 w 147318"/>
                    <a:gd name="connsiteY2" fmla="*/ 0 h 192846"/>
                  </a:gdLst>
                  <a:ahLst/>
                  <a:cxnLst>
                    <a:cxn ang="0">
                      <a:pos x="connsiteX0" y="connsiteY0"/>
                    </a:cxn>
                    <a:cxn ang="0">
                      <a:pos x="connsiteX1" y="connsiteY1"/>
                    </a:cxn>
                    <a:cxn ang="0">
                      <a:pos x="connsiteX2" y="connsiteY2"/>
                    </a:cxn>
                  </a:cxnLst>
                  <a:rect l="l" t="t" r="r" b="b"/>
                  <a:pathLst>
                    <a:path w="147318" h="192846">
                      <a:moveTo>
                        <a:pt x="147318" y="192846"/>
                      </a:moveTo>
                      <a:lnTo>
                        <a:pt x="0" y="0"/>
                      </a:lnTo>
                      <a:lnTo>
                        <a:pt x="147318" y="0"/>
                      </a:lnTo>
                      <a:close/>
                    </a:path>
                  </a:pathLst>
                </a:custGeom>
                <a:solidFill>
                  <a:srgbClr val="BDCCD4"/>
                </a:solidFill>
                <a:ln w="18435" cap="flat">
                  <a:noFill/>
                  <a:prstDash val="solid"/>
                  <a:miter/>
                </a:ln>
              </p:spPr>
              <p:txBody>
                <a:bodyPr rtlCol="0" anchor="ctr"/>
                <a:lstStyle/>
                <a:p>
                  <a:endParaRPr lang="en-GB"/>
                </a:p>
              </p:txBody>
            </p:sp>
          </p:grpSp>
          <p:grpSp>
            <p:nvGrpSpPr>
              <p:cNvPr id="55" name="Graphic 4">
                <a:extLst>
                  <a:ext uri="{FF2B5EF4-FFF2-40B4-BE49-F238E27FC236}">
                    <a16:creationId xmlns:a16="http://schemas.microsoft.com/office/drawing/2014/main" id="{ACFAF66A-D016-8F3C-9292-FB22C3CC1383}"/>
                  </a:ext>
                </a:extLst>
              </p:cNvPr>
              <p:cNvGrpSpPr/>
              <p:nvPr/>
            </p:nvGrpSpPr>
            <p:grpSpPr>
              <a:xfrm>
                <a:off x="9159495" y="2143644"/>
                <a:ext cx="147318" cy="192846"/>
                <a:chOff x="9159495" y="2143644"/>
                <a:chExt cx="147318" cy="192846"/>
              </a:xfrm>
            </p:grpSpPr>
            <p:sp>
              <p:nvSpPr>
                <p:cNvPr id="94" name="Freeform: Shape 93">
                  <a:extLst>
                    <a:ext uri="{FF2B5EF4-FFF2-40B4-BE49-F238E27FC236}">
                      <a16:creationId xmlns:a16="http://schemas.microsoft.com/office/drawing/2014/main" id="{B60CA964-D59D-2806-638F-B3577E3E14E6}"/>
                    </a:ext>
                  </a:extLst>
                </p:cNvPr>
                <p:cNvSpPr/>
                <p:nvPr/>
              </p:nvSpPr>
              <p:spPr>
                <a:xfrm>
                  <a:off x="9159495" y="2143644"/>
                  <a:ext cx="147318" cy="192846"/>
                </a:xfrm>
                <a:custGeom>
                  <a:avLst/>
                  <a:gdLst>
                    <a:gd name="connsiteX0" fmla="*/ 0 w 147318"/>
                    <a:gd name="connsiteY0" fmla="*/ 0 h 192846"/>
                    <a:gd name="connsiteX1" fmla="*/ 147318 w 147318"/>
                    <a:gd name="connsiteY1" fmla="*/ 0 h 192846"/>
                    <a:gd name="connsiteX2" fmla="*/ 147318 w 147318"/>
                    <a:gd name="connsiteY2" fmla="*/ 192846 h 192846"/>
                    <a:gd name="connsiteX3" fmla="*/ 0 w 147318"/>
                    <a:gd name="connsiteY3" fmla="*/ 192846 h 192846"/>
                  </a:gdLst>
                  <a:ahLst/>
                  <a:cxnLst>
                    <a:cxn ang="0">
                      <a:pos x="connsiteX0" y="connsiteY0"/>
                    </a:cxn>
                    <a:cxn ang="0">
                      <a:pos x="connsiteX1" y="connsiteY1"/>
                    </a:cxn>
                    <a:cxn ang="0">
                      <a:pos x="connsiteX2" y="connsiteY2"/>
                    </a:cxn>
                    <a:cxn ang="0">
                      <a:pos x="connsiteX3" y="connsiteY3"/>
                    </a:cxn>
                  </a:cxnLst>
                  <a:rect l="l" t="t" r="r" b="b"/>
                  <a:pathLst>
                    <a:path w="147318" h="192846">
                      <a:moveTo>
                        <a:pt x="0" y="0"/>
                      </a:moveTo>
                      <a:lnTo>
                        <a:pt x="147318" y="0"/>
                      </a:lnTo>
                      <a:lnTo>
                        <a:pt x="147318" y="192846"/>
                      </a:lnTo>
                      <a:lnTo>
                        <a:pt x="0" y="192846"/>
                      </a:lnTo>
                      <a:close/>
                    </a:path>
                  </a:pathLst>
                </a:custGeom>
                <a:solidFill>
                  <a:srgbClr val="F2F2F2"/>
                </a:solidFill>
                <a:ln w="18435"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94B665E5-EB5A-75F1-4320-A59E61932B36}"/>
                    </a:ext>
                  </a:extLst>
                </p:cNvPr>
                <p:cNvSpPr/>
                <p:nvPr/>
              </p:nvSpPr>
              <p:spPr>
                <a:xfrm>
                  <a:off x="9159495" y="2143644"/>
                  <a:ext cx="147133" cy="192846"/>
                </a:xfrm>
                <a:custGeom>
                  <a:avLst/>
                  <a:gdLst>
                    <a:gd name="connsiteX0" fmla="*/ 147133 w 147133"/>
                    <a:gd name="connsiteY0" fmla="*/ 192846 h 192846"/>
                    <a:gd name="connsiteX1" fmla="*/ 0 w 147133"/>
                    <a:gd name="connsiteY1" fmla="*/ 0 h 192846"/>
                    <a:gd name="connsiteX2" fmla="*/ 147133 w 147133"/>
                    <a:gd name="connsiteY2" fmla="*/ 0 h 192846"/>
                  </a:gdLst>
                  <a:ahLst/>
                  <a:cxnLst>
                    <a:cxn ang="0">
                      <a:pos x="connsiteX0" y="connsiteY0"/>
                    </a:cxn>
                    <a:cxn ang="0">
                      <a:pos x="connsiteX1" y="connsiteY1"/>
                    </a:cxn>
                    <a:cxn ang="0">
                      <a:pos x="connsiteX2" y="connsiteY2"/>
                    </a:cxn>
                  </a:cxnLst>
                  <a:rect l="l" t="t" r="r" b="b"/>
                  <a:pathLst>
                    <a:path w="147133" h="192846">
                      <a:moveTo>
                        <a:pt x="147133" y="192846"/>
                      </a:moveTo>
                      <a:lnTo>
                        <a:pt x="0" y="0"/>
                      </a:lnTo>
                      <a:lnTo>
                        <a:pt x="147133" y="0"/>
                      </a:lnTo>
                      <a:close/>
                    </a:path>
                  </a:pathLst>
                </a:custGeom>
                <a:solidFill>
                  <a:srgbClr val="BDCCD4"/>
                </a:solidFill>
                <a:ln w="18435" cap="flat">
                  <a:noFill/>
                  <a:prstDash val="solid"/>
                  <a:miter/>
                </a:ln>
              </p:spPr>
              <p:txBody>
                <a:bodyPr rtlCol="0" anchor="ctr"/>
                <a:lstStyle/>
                <a:p>
                  <a:endParaRPr lang="en-GB"/>
                </a:p>
              </p:txBody>
            </p:sp>
          </p:grpSp>
          <p:grpSp>
            <p:nvGrpSpPr>
              <p:cNvPr id="56" name="Graphic 4">
                <a:extLst>
                  <a:ext uri="{FF2B5EF4-FFF2-40B4-BE49-F238E27FC236}">
                    <a16:creationId xmlns:a16="http://schemas.microsoft.com/office/drawing/2014/main" id="{43B83A81-68CF-D659-6559-6B669CFEA2EA}"/>
                  </a:ext>
                </a:extLst>
              </p:cNvPr>
              <p:cNvGrpSpPr/>
              <p:nvPr/>
            </p:nvGrpSpPr>
            <p:grpSpPr>
              <a:xfrm>
                <a:off x="8750113" y="2434764"/>
                <a:ext cx="147318" cy="192846"/>
                <a:chOff x="8750113" y="2434764"/>
                <a:chExt cx="147318" cy="192846"/>
              </a:xfrm>
            </p:grpSpPr>
            <p:sp>
              <p:nvSpPr>
                <p:cNvPr id="81" name="Freeform: Shape 80">
                  <a:extLst>
                    <a:ext uri="{FF2B5EF4-FFF2-40B4-BE49-F238E27FC236}">
                      <a16:creationId xmlns:a16="http://schemas.microsoft.com/office/drawing/2014/main" id="{9BA0B2C2-F2FB-C6A2-2BF4-03CE095CFD3A}"/>
                    </a:ext>
                  </a:extLst>
                </p:cNvPr>
                <p:cNvSpPr/>
                <p:nvPr/>
              </p:nvSpPr>
              <p:spPr>
                <a:xfrm>
                  <a:off x="8750113" y="2434764"/>
                  <a:ext cx="147318" cy="192846"/>
                </a:xfrm>
                <a:custGeom>
                  <a:avLst/>
                  <a:gdLst>
                    <a:gd name="connsiteX0" fmla="*/ 0 w 147318"/>
                    <a:gd name="connsiteY0" fmla="*/ 0 h 192846"/>
                    <a:gd name="connsiteX1" fmla="*/ 147318 w 147318"/>
                    <a:gd name="connsiteY1" fmla="*/ 0 h 192846"/>
                    <a:gd name="connsiteX2" fmla="*/ 147318 w 147318"/>
                    <a:gd name="connsiteY2" fmla="*/ 192846 h 192846"/>
                    <a:gd name="connsiteX3" fmla="*/ 0 w 147318"/>
                    <a:gd name="connsiteY3" fmla="*/ 192846 h 192846"/>
                  </a:gdLst>
                  <a:ahLst/>
                  <a:cxnLst>
                    <a:cxn ang="0">
                      <a:pos x="connsiteX0" y="connsiteY0"/>
                    </a:cxn>
                    <a:cxn ang="0">
                      <a:pos x="connsiteX1" y="connsiteY1"/>
                    </a:cxn>
                    <a:cxn ang="0">
                      <a:pos x="connsiteX2" y="connsiteY2"/>
                    </a:cxn>
                    <a:cxn ang="0">
                      <a:pos x="connsiteX3" y="connsiteY3"/>
                    </a:cxn>
                  </a:cxnLst>
                  <a:rect l="l" t="t" r="r" b="b"/>
                  <a:pathLst>
                    <a:path w="147318" h="192846">
                      <a:moveTo>
                        <a:pt x="0" y="0"/>
                      </a:moveTo>
                      <a:lnTo>
                        <a:pt x="147318" y="0"/>
                      </a:lnTo>
                      <a:lnTo>
                        <a:pt x="147318" y="192846"/>
                      </a:lnTo>
                      <a:lnTo>
                        <a:pt x="0" y="192846"/>
                      </a:lnTo>
                      <a:close/>
                    </a:path>
                  </a:pathLst>
                </a:custGeom>
                <a:solidFill>
                  <a:srgbClr val="F2F2F2"/>
                </a:solidFill>
                <a:ln w="1843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35A62950-2AA4-FB89-A46D-F06002929E93}"/>
                    </a:ext>
                  </a:extLst>
                </p:cNvPr>
                <p:cNvSpPr/>
                <p:nvPr/>
              </p:nvSpPr>
              <p:spPr>
                <a:xfrm>
                  <a:off x="8750113" y="2434764"/>
                  <a:ext cx="147318" cy="192846"/>
                </a:xfrm>
                <a:custGeom>
                  <a:avLst/>
                  <a:gdLst>
                    <a:gd name="connsiteX0" fmla="*/ 147318 w 147318"/>
                    <a:gd name="connsiteY0" fmla="*/ 192846 h 192846"/>
                    <a:gd name="connsiteX1" fmla="*/ 0 w 147318"/>
                    <a:gd name="connsiteY1" fmla="*/ 0 h 192846"/>
                    <a:gd name="connsiteX2" fmla="*/ 147318 w 147318"/>
                    <a:gd name="connsiteY2" fmla="*/ 0 h 192846"/>
                  </a:gdLst>
                  <a:ahLst/>
                  <a:cxnLst>
                    <a:cxn ang="0">
                      <a:pos x="connsiteX0" y="connsiteY0"/>
                    </a:cxn>
                    <a:cxn ang="0">
                      <a:pos x="connsiteX1" y="connsiteY1"/>
                    </a:cxn>
                    <a:cxn ang="0">
                      <a:pos x="connsiteX2" y="connsiteY2"/>
                    </a:cxn>
                  </a:cxnLst>
                  <a:rect l="l" t="t" r="r" b="b"/>
                  <a:pathLst>
                    <a:path w="147318" h="192846">
                      <a:moveTo>
                        <a:pt x="147318" y="192846"/>
                      </a:moveTo>
                      <a:lnTo>
                        <a:pt x="0" y="0"/>
                      </a:lnTo>
                      <a:lnTo>
                        <a:pt x="147318" y="0"/>
                      </a:lnTo>
                      <a:close/>
                    </a:path>
                  </a:pathLst>
                </a:custGeom>
                <a:solidFill>
                  <a:srgbClr val="BDCCD4"/>
                </a:solidFill>
                <a:ln w="18435" cap="flat">
                  <a:noFill/>
                  <a:prstDash val="solid"/>
                  <a:miter/>
                </a:ln>
              </p:spPr>
              <p:txBody>
                <a:bodyPr rtlCol="0" anchor="ctr"/>
                <a:lstStyle/>
                <a:p>
                  <a:endParaRPr lang="en-GB"/>
                </a:p>
              </p:txBody>
            </p:sp>
          </p:grpSp>
          <p:grpSp>
            <p:nvGrpSpPr>
              <p:cNvPr id="57" name="Graphic 4">
                <a:extLst>
                  <a:ext uri="{FF2B5EF4-FFF2-40B4-BE49-F238E27FC236}">
                    <a16:creationId xmlns:a16="http://schemas.microsoft.com/office/drawing/2014/main" id="{5C1E3B5E-8F37-54AE-9578-9738DFCAF631}"/>
                  </a:ext>
                </a:extLst>
              </p:cNvPr>
              <p:cNvGrpSpPr/>
              <p:nvPr/>
            </p:nvGrpSpPr>
            <p:grpSpPr>
              <a:xfrm>
                <a:off x="8954804" y="2434764"/>
                <a:ext cx="147318" cy="192846"/>
                <a:chOff x="8954804" y="2434764"/>
                <a:chExt cx="147318" cy="192846"/>
              </a:xfrm>
            </p:grpSpPr>
            <p:sp>
              <p:nvSpPr>
                <p:cNvPr id="74" name="Freeform: Shape 73">
                  <a:extLst>
                    <a:ext uri="{FF2B5EF4-FFF2-40B4-BE49-F238E27FC236}">
                      <a16:creationId xmlns:a16="http://schemas.microsoft.com/office/drawing/2014/main" id="{F2A6F41C-1468-FFE8-2615-B52E3DBED572}"/>
                    </a:ext>
                  </a:extLst>
                </p:cNvPr>
                <p:cNvSpPr/>
                <p:nvPr/>
              </p:nvSpPr>
              <p:spPr>
                <a:xfrm>
                  <a:off x="8954804" y="2434764"/>
                  <a:ext cx="147318" cy="192846"/>
                </a:xfrm>
                <a:custGeom>
                  <a:avLst/>
                  <a:gdLst>
                    <a:gd name="connsiteX0" fmla="*/ 0 w 147318"/>
                    <a:gd name="connsiteY0" fmla="*/ 0 h 192846"/>
                    <a:gd name="connsiteX1" fmla="*/ 147318 w 147318"/>
                    <a:gd name="connsiteY1" fmla="*/ 0 h 192846"/>
                    <a:gd name="connsiteX2" fmla="*/ 147318 w 147318"/>
                    <a:gd name="connsiteY2" fmla="*/ 192846 h 192846"/>
                    <a:gd name="connsiteX3" fmla="*/ 0 w 147318"/>
                    <a:gd name="connsiteY3" fmla="*/ 192846 h 192846"/>
                  </a:gdLst>
                  <a:ahLst/>
                  <a:cxnLst>
                    <a:cxn ang="0">
                      <a:pos x="connsiteX0" y="connsiteY0"/>
                    </a:cxn>
                    <a:cxn ang="0">
                      <a:pos x="connsiteX1" y="connsiteY1"/>
                    </a:cxn>
                    <a:cxn ang="0">
                      <a:pos x="connsiteX2" y="connsiteY2"/>
                    </a:cxn>
                    <a:cxn ang="0">
                      <a:pos x="connsiteX3" y="connsiteY3"/>
                    </a:cxn>
                  </a:cxnLst>
                  <a:rect l="l" t="t" r="r" b="b"/>
                  <a:pathLst>
                    <a:path w="147318" h="192846">
                      <a:moveTo>
                        <a:pt x="0" y="0"/>
                      </a:moveTo>
                      <a:lnTo>
                        <a:pt x="147318" y="0"/>
                      </a:lnTo>
                      <a:lnTo>
                        <a:pt x="147318" y="192846"/>
                      </a:lnTo>
                      <a:lnTo>
                        <a:pt x="0" y="192846"/>
                      </a:lnTo>
                      <a:close/>
                    </a:path>
                  </a:pathLst>
                </a:custGeom>
                <a:solidFill>
                  <a:srgbClr val="F2F2F2"/>
                </a:solidFill>
                <a:ln w="1843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F3A0FF87-8B4E-B904-8401-B5914FABBC4C}"/>
                    </a:ext>
                  </a:extLst>
                </p:cNvPr>
                <p:cNvSpPr/>
                <p:nvPr/>
              </p:nvSpPr>
              <p:spPr>
                <a:xfrm>
                  <a:off x="8954804" y="2434764"/>
                  <a:ext cx="147318" cy="192846"/>
                </a:xfrm>
                <a:custGeom>
                  <a:avLst/>
                  <a:gdLst>
                    <a:gd name="connsiteX0" fmla="*/ 147318 w 147318"/>
                    <a:gd name="connsiteY0" fmla="*/ 192846 h 192846"/>
                    <a:gd name="connsiteX1" fmla="*/ 0 w 147318"/>
                    <a:gd name="connsiteY1" fmla="*/ 0 h 192846"/>
                    <a:gd name="connsiteX2" fmla="*/ 147318 w 147318"/>
                    <a:gd name="connsiteY2" fmla="*/ 0 h 192846"/>
                  </a:gdLst>
                  <a:ahLst/>
                  <a:cxnLst>
                    <a:cxn ang="0">
                      <a:pos x="connsiteX0" y="connsiteY0"/>
                    </a:cxn>
                    <a:cxn ang="0">
                      <a:pos x="connsiteX1" y="connsiteY1"/>
                    </a:cxn>
                    <a:cxn ang="0">
                      <a:pos x="connsiteX2" y="connsiteY2"/>
                    </a:cxn>
                  </a:cxnLst>
                  <a:rect l="l" t="t" r="r" b="b"/>
                  <a:pathLst>
                    <a:path w="147318" h="192846">
                      <a:moveTo>
                        <a:pt x="147318" y="192846"/>
                      </a:moveTo>
                      <a:lnTo>
                        <a:pt x="0" y="0"/>
                      </a:lnTo>
                      <a:lnTo>
                        <a:pt x="147318" y="0"/>
                      </a:lnTo>
                      <a:close/>
                    </a:path>
                  </a:pathLst>
                </a:custGeom>
                <a:solidFill>
                  <a:srgbClr val="BDCCD4"/>
                </a:solidFill>
                <a:ln w="18435" cap="flat">
                  <a:noFill/>
                  <a:prstDash val="solid"/>
                  <a:miter/>
                </a:ln>
              </p:spPr>
              <p:txBody>
                <a:bodyPr rtlCol="0" anchor="ctr"/>
                <a:lstStyle/>
                <a:p>
                  <a:endParaRPr lang="en-GB"/>
                </a:p>
              </p:txBody>
            </p:sp>
          </p:grpSp>
          <p:grpSp>
            <p:nvGrpSpPr>
              <p:cNvPr id="58" name="Graphic 4">
                <a:extLst>
                  <a:ext uri="{FF2B5EF4-FFF2-40B4-BE49-F238E27FC236}">
                    <a16:creationId xmlns:a16="http://schemas.microsoft.com/office/drawing/2014/main" id="{FFA3D80D-50E3-5910-8B2C-7FCA674B2039}"/>
                  </a:ext>
                </a:extLst>
              </p:cNvPr>
              <p:cNvGrpSpPr/>
              <p:nvPr/>
            </p:nvGrpSpPr>
            <p:grpSpPr>
              <a:xfrm>
                <a:off x="9159495" y="2434764"/>
                <a:ext cx="147318" cy="192846"/>
                <a:chOff x="9159495" y="2434764"/>
                <a:chExt cx="147318" cy="192846"/>
              </a:xfrm>
            </p:grpSpPr>
            <p:sp>
              <p:nvSpPr>
                <p:cNvPr id="72" name="Freeform: Shape 71">
                  <a:extLst>
                    <a:ext uri="{FF2B5EF4-FFF2-40B4-BE49-F238E27FC236}">
                      <a16:creationId xmlns:a16="http://schemas.microsoft.com/office/drawing/2014/main" id="{DFD66CA3-3B26-2E3A-DF57-7FDE77340C17}"/>
                    </a:ext>
                  </a:extLst>
                </p:cNvPr>
                <p:cNvSpPr/>
                <p:nvPr/>
              </p:nvSpPr>
              <p:spPr>
                <a:xfrm>
                  <a:off x="9159495" y="2434764"/>
                  <a:ext cx="147318" cy="192846"/>
                </a:xfrm>
                <a:custGeom>
                  <a:avLst/>
                  <a:gdLst>
                    <a:gd name="connsiteX0" fmla="*/ 0 w 147318"/>
                    <a:gd name="connsiteY0" fmla="*/ 0 h 192846"/>
                    <a:gd name="connsiteX1" fmla="*/ 147318 w 147318"/>
                    <a:gd name="connsiteY1" fmla="*/ 0 h 192846"/>
                    <a:gd name="connsiteX2" fmla="*/ 147318 w 147318"/>
                    <a:gd name="connsiteY2" fmla="*/ 192846 h 192846"/>
                    <a:gd name="connsiteX3" fmla="*/ 0 w 147318"/>
                    <a:gd name="connsiteY3" fmla="*/ 192846 h 192846"/>
                  </a:gdLst>
                  <a:ahLst/>
                  <a:cxnLst>
                    <a:cxn ang="0">
                      <a:pos x="connsiteX0" y="connsiteY0"/>
                    </a:cxn>
                    <a:cxn ang="0">
                      <a:pos x="connsiteX1" y="connsiteY1"/>
                    </a:cxn>
                    <a:cxn ang="0">
                      <a:pos x="connsiteX2" y="connsiteY2"/>
                    </a:cxn>
                    <a:cxn ang="0">
                      <a:pos x="connsiteX3" y="connsiteY3"/>
                    </a:cxn>
                  </a:cxnLst>
                  <a:rect l="l" t="t" r="r" b="b"/>
                  <a:pathLst>
                    <a:path w="147318" h="192846">
                      <a:moveTo>
                        <a:pt x="0" y="0"/>
                      </a:moveTo>
                      <a:lnTo>
                        <a:pt x="147318" y="0"/>
                      </a:lnTo>
                      <a:lnTo>
                        <a:pt x="147318" y="192846"/>
                      </a:lnTo>
                      <a:lnTo>
                        <a:pt x="0" y="192846"/>
                      </a:lnTo>
                      <a:close/>
                    </a:path>
                  </a:pathLst>
                </a:custGeom>
                <a:solidFill>
                  <a:srgbClr val="F2F2F2"/>
                </a:solidFill>
                <a:ln w="1843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4C345690-DE2B-98E5-0E85-5E1FB98DE4C7}"/>
                    </a:ext>
                  </a:extLst>
                </p:cNvPr>
                <p:cNvSpPr/>
                <p:nvPr/>
              </p:nvSpPr>
              <p:spPr>
                <a:xfrm>
                  <a:off x="9159495" y="2434764"/>
                  <a:ext cx="147133" cy="192846"/>
                </a:xfrm>
                <a:custGeom>
                  <a:avLst/>
                  <a:gdLst>
                    <a:gd name="connsiteX0" fmla="*/ 147133 w 147133"/>
                    <a:gd name="connsiteY0" fmla="*/ 192846 h 192846"/>
                    <a:gd name="connsiteX1" fmla="*/ 0 w 147133"/>
                    <a:gd name="connsiteY1" fmla="*/ 0 h 192846"/>
                    <a:gd name="connsiteX2" fmla="*/ 147133 w 147133"/>
                    <a:gd name="connsiteY2" fmla="*/ 0 h 192846"/>
                  </a:gdLst>
                  <a:ahLst/>
                  <a:cxnLst>
                    <a:cxn ang="0">
                      <a:pos x="connsiteX0" y="connsiteY0"/>
                    </a:cxn>
                    <a:cxn ang="0">
                      <a:pos x="connsiteX1" y="connsiteY1"/>
                    </a:cxn>
                    <a:cxn ang="0">
                      <a:pos x="connsiteX2" y="connsiteY2"/>
                    </a:cxn>
                  </a:cxnLst>
                  <a:rect l="l" t="t" r="r" b="b"/>
                  <a:pathLst>
                    <a:path w="147133" h="192846">
                      <a:moveTo>
                        <a:pt x="147133" y="192846"/>
                      </a:moveTo>
                      <a:lnTo>
                        <a:pt x="0" y="0"/>
                      </a:lnTo>
                      <a:lnTo>
                        <a:pt x="147133" y="0"/>
                      </a:lnTo>
                      <a:close/>
                    </a:path>
                  </a:pathLst>
                </a:custGeom>
                <a:solidFill>
                  <a:srgbClr val="BDCCD4"/>
                </a:solidFill>
                <a:ln w="18435" cap="flat">
                  <a:noFill/>
                  <a:prstDash val="solid"/>
                  <a:miter/>
                </a:ln>
              </p:spPr>
              <p:txBody>
                <a:bodyPr rtlCol="0" anchor="ctr"/>
                <a:lstStyle/>
                <a:p>
                  <a:endParaRPr lang="en-GB"/>
                </a:p>
              </p:txBody>
            </p:sp>
          </p:grpSp>
          <p:grpSp>
            <p:nvGrpSpPr>
              <p:cNvPr id="59" name="Graphic 4">
                <a:extLst>
                  <a:ext uri="{FF2B5EF4-FFF2-40B4-BE49-F238E27FC236}">
                    <a16:creationId xmlns:a16="http://schemas.microsoft.com/office/drawing/2014/main" id="{C977B336-2092-8793-BF5B-C5420202D110}"/>
                  </a:ext>
                </a:extLst>
              </p:cNvPr>
              <p:cNvGrpSpPr/>
              <p:nvPr/>
            </p:nvGrpSpPr>
            <p:grpSpPr>
              <a:xfrm>
                <a:off x="8750113" y="2725699"/>
                <a:ext cx="147318" cy="192846"/>
                <a:chOff x="8750113" y="2725699"/>
                <a:chExt cx="147318" cy="192846"/>
              </a:xfrm>
            </p:grpSpPr>
            <p:sp>
              <p:nvSpPr>
                <p:cNvPr id="70" name="Freeform: Shape 69">
                  <a:extLst>
                    <a:ext uri="{FF2B5EF4-FFF2-40B4-BE49-F238E27FC236}">
                      <a16:creationId xmlns:a16="http://schemas.microsoft.com/office/drawing/2014/main" id="{AE9214E9-E54E-02A4-6558-D20BB626129E}"/>
                    </a:ext>
                  </a:extLst>
                </p:cNvPr>
                <p:cNvSpPr/>
                <p:nvPr/>
              </p:nvSpPr>
              <p:spPr>
                <a:xfrm>
                  <a:off x="8750113" y="2725699"/>
                  <a:ext cx="147318" cy="192846"/>
                </a:xfrm>
                <a:custGeom>
                  <a:avLst/>
                  <a:gdLst>
                    <a:gd name="connsiteX0" fmla="*/ 0 w 147318"/>
                    <a:gd name="connsiteY0" fmla="*/ 0 h 192846"/>
                    <a:gd name="connsiteX1" fmla="*/ 147318 w 147318"/>
                    <a:gd name="connsiteY1" fmla="*/ 0 h 192846"/>
                    <a:gd name="connsiteX2" fmla="*/ 147318 w 147318"/>
                    <a:gd name="connsiteY2" fmla="*/ 192846 h 192846"/>
                    <a:gd name="connsiteX3" fmla="*/ 0 w 147318"/>
                    <a:gd name="connsiteY3" fmla="*/ 192846 h 192846"/>
                  </a:gdLst>
                  <a:ahLst/>
                  <a:cxnLst>
                    <a:cxn ang="0">
                      <a:pos x="connsiteX0" y="connsiteY0"/>
                    </a:cxn>
                    <a:cxn ang="0">
                      <a:pos x="connsiteX1" y="connsiteY1"/>
                    </a:cxn>
                    <a:cxn ang="0">
                      <a:pos x="connsiteX2" y="connsiteY2"/>
                    </a:cxn>
                    <a:cxn ang="0">
                      <a:pos x="connsiteX3" y="connsiteY3"/>
                    </a:cxn>
                  </a:cxnLst>
                  <a:rect l="l" t="t" r="r" b="b"/>
                  <a:pathLst>
                    <a:path w="147318" h="192846">
                      <a:moveTo>
                        <a:pt x="0" y="0"/>
                      </a:moveTo>
                      <a:lnTo>
                        <a:pt x="147318" y="0"/>
                      </a:lnTo>
                      <a:lnTo>
                        <a:pt x="147318" y="192846"/>
                      </a:lnTo>
                      <a:lnTo>
                        <a:pt x="0" y="192846"/>
                      </a:lnTo>
                      <a:close/>
                    </a:path>
                  </a:pathLst>
                </a:custGeom>
                <a:solidFill>
                  <a:srgbClr val="F2F2F2"/>
                </a:solidFill>
                <a:ln w="1843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2D56DAD6-DCBF-D882-34D5-81D929AF842F}"/>
                    </a:ext>
                  </a:extLst>
                </p:cNvPr>
                <p:cNvSpPr/>
                <p:nvPr/>
              </p:nvSpPr>
              <p:spPr>
                <a:xfrm>
                  <a:off x="8750113" y="2725699"/>
                  <a:ext cx="147318" cy="192846"/>
                </a:xfrm>
                <a:custGeom>
                  <a:avLst/>
                  <a:gdLst>
                    <a:gd name="connsiteX0" fmla="*/ 147318 w 147318"/>
                    <a:gd name="connsiteY0" fmla="*/ 192846 h 192846"/>
                    <a:gd name="connsiteX1" fmla="*/ 0 w 147318"/>
                    <a:gd name="connsiteY1" fmla="*/ 0 h 192846"/>
                    <a:gd name="connsiteX2" fmla="*/ 147318 w 147318"/>
                    <a:gd name="connsiteY2" fmla="*/ 0 h 192846"/>
                  </a:gdLst>
                  <a:ahLst/>
                  <a:cxnLst>
                    <a:cxn ang="0">
                      <a:pos x="connsiteX0" y="connsiteY0"/>
                    </a:cxn>
                    <a:cxn ang="0">
                      <a:pos x="connsiteX1" y="connsiteY1"/>
                    </a:cxn>
                    <a:cxn ang="0">
                      <a:pos x="connsiteX2" y="connsiteY2"/>
                    </a:cxn>
                  </a:cxnLst>
                  <a:rect l="l" t="t" r="r" b="b"/>
                  <a:pathLst>
                    <a:path w="147318" h="192846">
                      <a:moveTo>
                        <a:pt x="147318" y="192846"/>
                      </a:moveTo>
                      <a:lnTo>
                        <a:pt x="0" y="0"/>
                      </a:lnTo>
                      <a:lnTo>
                        <a:pt x="147318" y="0"/>
                      </a:lnTo>
                      <a:close/>
                    </a:path>
                  </a:pathLst>
                </a:custGeom>
                <a:solidFill>
                  <a:srgbClr val="BDCCD4"/>
                </a:solidFill>
                <a:ln w="18435" cap="flat">
                  <a:noFill/>
                  <a:prstDash val="solid"/>
                  <a:miter/>
                </a:ln>
              </p:spPr>
              <p:txBody>
                <a:bodyPr rtlCol="0" anchor="ctr"/>
                <a:lstStyle/>
                <a:p>
                  <a:endParaRPr lang="en-GB"/>
                </a:p>
              </p:txBody>
            </p:sp>
          </p:grpSp>
          <p:grpSp>
            <p:nvGrpSpPr>
              <p:cNvPr id="60" name="Graphic 4">
                <a:extLst>
                  <a:ext uri="{FF2B5EF4-FFF2-40B4-BE49-F238E27FC236}">
                    <a16:creationId xmlns:a16="http://schemas.microsoft.com/office/drawing/2014/main" id="{B05642A6-45AC-C8EB-C11E-0D923B4DC3D0}"/>
                  </a:ext>
                </a:extLst>
              </p:cNvPr>
              <p:cNvGrpSpPr/>
              <p:nvPr/>
            </p:nvGrpSpPr>
            <p:grpSpPr>
              <a:xfrm>
                <a:off x="8954804" y="2725699"/>
                <a:ext cx="147318" cy="192846"/>
                <a:chOff x="8954804" y="2725699"/>
                <a:chExt cx="147318" cy="192846"/>
              </a:xfrm>
            </p:grpSpPr>
            <p:sp>
              <p:nvSpPr>
                <p:cNvPr id="68" name="Freeform: Shape 67">
                  <a:extLst>
                    <a:ext uri="{FF2B5EF4-FFF2-40B4-BE49-F238E27FC236}">
                      <a16:creationId xmlns:a16="http://schemas.microsoft.com/office/drawing/2014/main" id="{4285F17A-51B0-EC54-73B3-44BE2FB531A1}"/>
                    </a:ext>
                  </a:extLst>
                </p:cNvPr>
                <p:cNvSpPr/>
                <p:nvPr/>
              </p:nvSpPr>
              <p:spPr>
                <a:xfrm>
                  <a:off x="8954804" y="2725699"/>
                  <a:ext cx="147318" cy="192846"/>
                </a:xfrm>
                <a:custGeom>
                  <a:avLst/>
                  <a:gdLst>
                    <a:gd name="connsiteX0" fmla="*/ 0 w 147318"/>
                    <a:gd name="connsiteY0" fmla="*/ 0 h 192846"/>
                    <a:gd name="connsiteX1" fmla="*/ 147318 w 147318"/>
                    <a:gd name="connsiteY1" fmla="*/ 0 h 192846"/>
                    <a:gd name="connsiteX2" fmla="*/ 147318 w 147318"/>
                    <a:gd name="connsiteY2" fmla="*/ 192846 h 192846"/>
                    <a:gd name="connsiteX3" fmla="*/ 0 w 147318"/>
                    <a:gd name="connsiteY3" fmla="*/ 192846 h 192846"/>
                  </a:gdLst>
                  <a:ahLst/>
                  <a:cxnLst>
                    <a:cxn ang="0">
                      <a:pos x="connsiteX0" y="connsiteY0"/>
                    </a:cxn>
                    <a:cxn ang="0">
                      <a:pos x="connsiteX1" y="connsiteY1"/>
                    </a:cxn>
                    <a:cxn ang="0">
                      <a:pos x="connsiteX2" y="connsiteY2"/>
                    </a:cxn>
                    <a:cxn ang="0">
                      <a:pos x="connsiteX3" y="connsiteY3"/>
                    </a:cxn>
                  </a:cxnLst>
                  <a:rect l="l" t="t" r="r" b="b"/>
                  <a:pathLst>
                    <a:path w="147318" h="192846">
                      <a:moveTo>
                        <a:pt x="0" y="0"/>
                      </a:moveTo>
                      <a:lnTo>
                        <a:pt x="147318" y="0"/>
                      </a:lnTo>
                      <a:lnTo>
                        <a:pt x="147318" y="192846"/>
                      </a:lnTo>
                      <a:lnTo>
                        <a:pt x="0" y="192846"/>
                      </a:lnTo>
                      <a:close/>
                    </a:path>
                  </a:pathLst>
                </a:custGeom>
                <a:solidFill>
                  <a:srgbClr val="F2F2F2"/>
                </a:solidFill>
                <a:ln w="1843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064DBCA9-BD80-0BCA-BC77-DFF1B39D9929}"/>
                    </a:ext>
                  </a:extLst>
                </p:cNvPr>
                <p:cNvSpPr/>
                <p:nvPr/>
              </p:nvSpPr>
              <p:spPr>
                <a:xfrm>
                  <a:off x="8954804" y="2725699"/>
                  <a:ext cx="147318" cy="192846"/>
                </a:xfrm>
                <a:custGeom>
                  <a:avLst/>
                  <a:gdLst>
                    <a:gd name="connsiteX0" fmla="*/ 147318 w 147318"/>
                    <a:gd name="connsiteY0" fmla="*/ 192846 h 192846"/>
                    <a:gd name="connsiteX1" fmla="*/ 0 w 147318"/>
                    <a:gd name="connsiteY1" fmla="*/ 0 h 192846"/>
                    <a:gd name="connsiteX2" fmla="*/ 147318 w 147318"/>
                    <a:gd name="connsiteY2" fmla="*/ 0 h 192846"/>
                  </a:gdLst>
                  <a:ahLst/>
                  <a:cxnLst>
                    <a:cxn ang="0">
                      <a:pos x="connsiteX0" y="connsiteY0"/>
                    </a:cxn>
                    <a:cxn ang="0">
                      <a:pos x="connsiteX1" y="connsiteY1"/>
                    </a:cxn>
                    <a:cxn ang="0">
                      <a:pos x="connsiteX2" y="connsiteY2"/>
                    </a:cxn>
                  </a:cxnLst>
                  <a:rect l="l" t="t" r="r" b="b"/>
                  <a:pathLst>
                    <a:path w="147318" h="192846">
                      <a:moveTo>
                        <a:pt x="147318" y="192846"/>
                      </a:moveTo>
                      <a:lnTo>
                        <a:pt x="0" y="0"/>
                      </a:lnTo>
                      <a:lnTo>
                        <a:pt x="147318" y="0"/>
                      </a:lnTo>
                      <a:close/>
                    </a:path>
                  </a:pathLst>
                </a:custGeom>
                <a:solidFill>
                  <a:srgbClr val="BDCCD4"/>
                </a:solidFill>
                <a:ln w="18435" cap="flat">
                  <a:noFill/>
                  <a:prstDash val="solid"/>
                  <a:miter/>
                </a:ln>
              </p:spPr>
              <p:txBody>
                <a:bodyPr rtlCol="0" anchor="ctr"/>
                <a:lstStyle/>
                <a:p>
                  <a:endParaRPr lang="en-GB"/>
                </a:p>
              </p:txBody>
            </p:sp>
          </p:grpSp>
          <p:grpSp>
            <p:nvGrpSpPr>
              <p:cNvPr id="61" name="Graphic 4">
                <a:extLst>
                  <a:ext uri="{FF2B5EF4-FFF2-40B4-BE49-F238E27FC236}">
                    <a16:creationId xmlns:a16="http://schemas.microsoft.com/office/drawing/2014/main" id="{5B3E7649-3505-84AE-9302-16CB7FD34625}"/>
                  </a:ext>
                </a:extLst>
              </p:cNvPr>
              <p:cNvGrpSpPr/>
              <p:nvPr/>
            </p:nvGrpSpPr>
            <p:grpSpPr>
              <a:xfrm>
                <a:off x="9159495" y="2725699"/>
                <a:ext cx="147318" cy="192846"/>
                <a:chOff x="9159495" y="2725699"/>
                <a:chExt cx="147318" cy="192846"/>
              </a:xfrm>
            </p:grpSpPr>
            <p:sp>
              <p:nvSpPr>
                <p:cNvPr id="62" name="Freeform: Shape 61">
                  <a:extLst>
                    <a:ext uri="{FF2B5EF4-FFF2-40B4-BE49-F238E27FC236}">
                      <a16:creationId xmlns:a16="http://schemas.microsoft.com/office/drawing/2014/main" id="{B1404569-DB4B-06B1-97D2-31EF6F560F52}"/>
                    </a:ext>
                  </a:extLst>
                </p:cNvPr>
                <p:cNvSpPr/>
                <p:nvPr/>
              </p:nvSpPr>
              <p:spPr>
                <a:xfrm>
                  <a:off x="9159495" y="2725699"/>
                  <a:ext cx="147318" cy="192846"/>
                </a:xfrm>
                <a:custGeom>
                  <a:avLst/>
                  <a:gdLst>
                    <a:gd name="connsiteX0" fmla="*/ 0 w 147318"/>
                    <a:gd name="connsiteY0" fmla="*/ 0 h 192846"/>
                    <a:gd name="connsiteX1" fmla="*/ 147318 w 147318"/>
                    <a:gd name="connsiteY1" fmla="*/ 0 h 192846"/>
                    <a:gd name="connsiteX2" fmla="*/ 147318 w 147318"/>
                    <a:gd name="connsiteY2" fmla="*/ 192846 h 192846"/>
                    <a:gd name="connsiteX3" fmla="*/ 0 w 147318"/>
                    <a:gd name="connsiteY3" fmla="*/ 192846 h 192846"/>
                  </a:gdLst>
                  <a:ahLst/>
                  <a:cxnLst>
                    <a:cxn ang="0">
                      <a:pos x="connsiteX0" y="connsiteY0"/>
                    </a:cxn>
                    <a:cxn ang="0">
                      <a:pos x="connsiteX1" y="connsiteY1"/>
                    </a:cxn>
                    <a:cxn ang="0">
                      <a:pos x="connsiteX2" y="connsiteY2"/>
                    </a:cxn>
                    <a:cxn ang="0">
                      <a:pos x="connsiteX3" y="connsiteY3"/>
                    </a:cxn>
                  </a:cxnLst>
                  <a:rect l="l" t="t" r="r" b="b"/>
                  <a:pathLst>
                    <a:path w="147318" h="192846">
                      <a:moveTo>
                        <a:pt x="0" y="0"/>
                      </a:moveTo>
                      <a:lnTo>
                        <a:pt x="147318" y="0"/>
                      </a:lnTo>
                      <a:lnTo>
                        <a:pt x="147318" y="192846"/>
                      </a:lnTo>
                      <a:lnTo>
                        <a:pt x="0" y="192846"/>
                      </a:lnTo>
                      <a:close/>
                    </a:path>
                  </a:pathLst>
                </a:custGeom>
                <a:solidFill>
                  <a:srgbClr val="F2F2F2"/>
                </a:solidFill>
                <a:ln w="1843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A0890B98-0E42-B5EE-BB69-1998D5623494}"/>
                    </a:ext>
                  </a:extLst>
                </p:cNvPr>
                <p:cNvSpPr/>
                <p:nvPr/>
              </p:nvSpPr>
              <p:spPr>
                <a:xfrm>
                  <a:off x="9159495" y="2725699"/>
                  <a:ext cx="147133" cy="192846"/>
                </a:xfrm>
                <a:custGeom>
                  <a:avLst/>
                  <a:gdLst>
                    <a:gd name="connsiteX0" fmla="*/ 147133 w 147133"/>
                    <a:gd name="connsiteY0" fmla="*/ 192846 h 192846"/>
                    <a:gd name="connsiteX1" fmla="*/ 0 w 147133"/>
                    <a:gd name="connsiteY1" fmla="*/ 0 h 192846"/>
                    <a:gd name="connsiteX2" fmla="*/ 147133 w 147133"/>
                    <a:gd name="connsiteY2" fmla="*/ 0 h 192846"/>
                  </a:gdLst>
                  <a:ahLst/>
                  <a:cxnLst>
                    <a:cxn ang="0">
                      <a:pos x="connsiteX0" y="connsiteY0"/>
                    </a:cxn>
                    <a:cxn ang="0">
                      <a:pos x="connsiteX1" y="connsiteY1"/>
                    </a:cxn>
                    <a:cxn ang="0">
                      <a:pos x="connsiteX2" y="connsiteY2"/>
                    </a:cxn>
                  </a:cxnLst>
                  <a:rect l="l" t="t" r="r" b="b"/>
                  <a:pathLst>
                    <a:path w="147133" h="192846">
                      <a:moveTo>
                        <a:pt x="147133" y="192846"/>
                      </a:moveTo>
                      <a:lnTo>
                        <a:pt x="0" y="0"/>
                      </a:lnTo>
                      <a:lnTo>
                        <a:pt x="147133" y="0"/>
                      </a:lnTo>
                      <a:close/>
                    </a:path>
                  </a:pathLst>
                </a:custGeom>
                <a:solidFill>
                  <a:srgbClr val="BDCCD4"/>
                </a:solidFill>
                <a:ln w="18435" cap="flat">
                  <a:noFill/>
                  <a:prstDash val="solid"/>
                  <a:miter/>
                </a:ln>
              </p:spPr>
              <p:txBody>
                <a:bodyPr rtlCol="0" anchor="ctr"/>
                <a:lstStyle/>
                <a:p>
                  <a:endParaRPr lang="en-GB"/>
                </a:p>
              </p:txBody>
            </p:sp>
          </p:grpSp>
        </p:grpSp>
        <p:sp>
          <p:nvSpPr>
            <p:cNvPr id="115" name="Freeform: Shape 114">
              <a:extLst>
                <a:ext uri="{FF2B5EF4-FFF2-40B4-BE49-F238E27FC236}">
                  <a16:creationId xmlns:a16="http://schemas.microsoft.com/office/drawing/2014/main" id="{79D49084-2111-4BB9-EA12-A23D06C05F24}"/>
                </a:ext>
              </a:extLst>
            </p:cNvPr>
            <p:cNvSpPr/>
            <p:nvPr/>
          </p:nvSpPr>
          <p:spPr>
            <a:xfrm>
              <a:off x="6034433" y="2753830"/>
              <a:ext cx="385692" cy="406790"/>
            </a:xfrm>
            <a:custGeom>
              <a:avLst/>
              <a:gdLst>
                <a:gd name="connsiteX0" fmla="*/ 0 w 385692"/>
                <a:gd name="connsiteY0" fmla="*/ 0 h 406790"/>
                <a:gd name="connsiteX1" fmla="*/ 385693 w 385692"/>
                <a:gd name="connsiteY1" fmla="*/ 0 h 406790"/>
                <a:gd name="connsiteX2" fmla="*/ 385693 w 385692"/>
                <a:gd name="connsiteY2" fmla="*/ 406791 h 406790"/>
                <a:gd name="connsiteX3" fmla="*/ 0 w 385692"/>
                <a:gd name="connsiteY3" fmla="*/ 406791 h 406790"/>
              </a:gdLst>
              <a:ahLst/>
              <a:cxnLst>
                <a:cxn ang="0">
                  <a:pos x="connsiteX0" y="connsiteY0"/>
                </a:cxn>
                <a:cxn ang="0">
                  <a:pos x="connsiteX1" y="connsiteY1"/>
                </a:cxn>
                <a:cxn ang="0">
                  <a:pos x="connsiteX2" y="connsiteY2"/>
                </a:cxn>
                <a:cxn ang="0">
                  <a:pos x="connsiteX3" y="connsiteY3"/>
                </a:cxn>
              </a:cxnLst>
              <a:rect l="l" t="t" r="r" b="b"/>
              <a:pathLst>
                <a:path w="385692" h="406790">
                  <a:moveTo>
                    <a:pt x="0" y="0"/>
                  </a:moveTo>
                  <a:lnTo>
                    <a:pt x="385693" y="0"/>
                  </a:lnTo>
                  <a:lnTo>
                    <a:pt x="385693" y="406791"/>
                  </a:lnTo>
                  <a:lnTo>
                    <a:pt x="0" y="406791"/>
                  </a:lnTo>
                  <a:close/>
                </a:path>
              </a:pathLst>
            </a:custGeom>
            <a:solidFill>
              <a:srgbClr val="A4CE4E"/>
            </a:solidFill>
            <a:ln w="1843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81B7D2D1-3A98-6796-60B3-BF829D4B5741}"/>
                </a:ext>
              </a:extLst>
            </p:cNvPr>
            <p:cNvSpPr/>
            <p:nvPr/>
          </p:nvSpPr>
          <p:spPr>
            <a:xfrm>
              <a:off x="6242270" y="2269864"/>
              <a:ext cx="210428" cy="890757"/>
            </a:xfrm>
            <a:custGeom>
              <a:avLst/>
              <a:gdLst>
                <a:gd name="connsiteX0" fmla="*/ 0 w 210428"/>
                <a:gd name="connsiteY0" fmla="*/ 0 h 890757"/>
                <a:gd name="connsiteX1" fmla="*/ 210428 w 210428"/>
                <a:gd name="connsiteY1" fmla="*/ 0 h 890757"/>
                <a:gd name="connsiteX2" fmla="*/ 210428 w 210428"/>
                <a:gd name="connsiteY2" fmla="*/ 890757 h 890757"/>
                <a:gd name="connsiteX3" fmla="*/ 0 w 210428"/>
                <a:gd name="connsiteY3" fmla="*/ 890757 h 890757"/>
              </a:gdLst>
              <a:ahLst/>
              <a:cxnLst>
                <a:cxn ang="0">
                  <a:pos x="connsiteX0" y="connsiteY0"/>
                </a:cxn>
                <a:cxn ang="0">
                  <a:pos x="connsiteX1" y="connsiteY1"/>
                </a:cxn>
                <a:cxn ang="0">
                  <a:pos x="connsiteX2" y="connsiteY2"/>
                </a:cxn>
                <a:cxn ang="0">
                  <a:pos x="connsiteX3" y="connsiteY3"/>
                </a:cxn>
              </a:cxnLst>
              <a:rect l="l" t="t" r="r" b="b"/>
              <a:pathLst>
                <a:path w="210428" h="890757">
                  <a:moveTo>
                    <a:pt x="0" y="0"/>
                  </a:moveTo>
                  <a:lnTo>
                    <a:pt x="210428" y="0"/>
                  </a:lnTo>
                  <a:lnTo>
                    <a:pt x="210428" y="890757"/>
                  </a:lnTo>
                  <a:lnTo>
                    <a:pt x="0" y="890757"/>
                  </a:lnTo>
                  <a:close/>
                </a:path>
              </a:pathLst>
            </a:custGeom>
            <a:solidFill>
              <a:srgbClr val="0061A0"/>
            </a:solidFill>
            <a:ln w="1843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3E3349CE-1E1A-2A72-B7AA-06BB000CA0B9}"/>
                </a:ext>
              </a:extLst>
            </p:cNvPr>
            <p:cNvSpPr/>
            <p:nvPr/>
          </p:nvSpPr>
          <p:spPr>
            <a:xfrm>
              <a:off x="6953136" y="1877138"/>
              <a:ext cx="413823" cy="1283482"/>
            </a:xfrm>
            <a:custGeom>
              <a:avLst/>
              <a:gdLst>
                <a:gd name="connsiteX0" fmla="*/ 0 w 413823"/>
                <a:gd name="connsiteY0" fmla="*/ 0 h 1283482"/>
                <a:gd name="connsiteX1" fmla="*/ 413824 w 413823"/>
                <a:gd name="connsiteY1" fmla="*/ 0 h 1283482"/>
                <a:gd name="connsiteX2" fmla="*/ 413824 w 413823"/>
                <a:gd name="connsiteY2" fmla="*/ 1283483 h 1283482"/>
                <a:gd name="connsiteX3" fmla="*/ 0 w 413823"/>
                <a:gd name="connsiteY3" fmla="*/ 1283483 h 1283482"/>
              </a:gdLst>
              <a:ahLst/>
              <a:cxnLst>
                <a:cxn ang="0">
                  <a:pos x="connsiteX0" y="connsiteY0"/>
                </a:cxn>
                <a:cxn ang="0">
                  <a:pos x="connsiteX1" y="connsiteY1"/>
                </a:cxn>
                <a:cxn ang="0">
                  <a:pos x="connsiteX2" y="connsiteY2"/>
                </a:cxn>
                <a:cxn ang="0">
                  <a:pos x="connsiteX3" y="connsiteY3"/>
                </a:cxn>
              </a:cxnLst>
              <a:rect l="l" t="t" r="r" b="b"/>
              <a:pathLst>
                <a:path w="413823" h="1283482">
                  <a:moveTo>
                    <a:pt x="0" y="0"/>
                  </a:moveTo>
                  <a:lnTo>
                    <a:pt x="413824" y="0"/>
                  </a:lnTo>
                  <a:lnTo>
                    <a:pt x="413824" y="1283483"/>
                  </a:lnTo>
                  <a:lnTo>
                    <a:pt x="0" y="1283483"/>
                  </a:lnTo>
                  <a:close/>
                </a:path>
              </a:pathLst>
            </a:custGeom>
            <a:solidFill>
              <a:srgbClr val="0090DA"/>
            </a:solidFill>
            <a:ln w="1843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D446D248-418D-D1CD-A25F-D62E63D265EC}"/>
                </a:ext>
              </a:extLst>
            </p:cNvPr>
            <p:cNvSpPr/>
            <p:nvPr/>
          </p:nvSpPr>
          <p:spPr>
            <a:xfrm>
              <a:off x="7366960" y="2659073"/>
              <a:ext cx="385692" cy="501363"/>
            </a:xfrm>
            <a:custGeom>
              <a:avLst/>
              <a:gdLst>
                <a:gd name="connsiteX0" fmla="*/ 0 w 385692"/>
                <a:gd name="connsiteY0" fmla="*/ 0 h 501363"/>
                <a:gd name="connsiteX1" fmla="*/ 385693 w 385692"/>
                <a:gd name="connsiteY1" fmla="*/ 0 h 501363"/>
                <a:gd name="connsiteX2" fmla="*/ 385693 w 385692"/>
                <a:gd name="connsiteY2" fmla="*/ 501363 h 501363"/>
                <a:gd name="connsiteX3" fmla="*/ 0 w 385692"/>
                <a:gd name="connsiteY3" fmla="*/ 501363 h 501363"/>
              </a:gdLst>
              <a:ahLst/>
              <a:cxnLst>
                <a:cxn ang="0">
                  <a:pos x="connsiteX0" y="connsiteY0"/>
                </a:cxn>
                <a:cxn ang="0">
                  <a:pos x="connsiteX1" y="connsiteY1"/>
                </a:cxn>
                <a:cxn ang="0">
                  <a:pos x="connsiteX2" y="connsiteY2"/>
                </a:cxn>
                <a:cxn ang="0">
                  <a:pos x="connsiteX3" y="connsiteY3"/>
                </a:cxn>
              </a:cxnLst>
              <a:rect l="l" t="t" r="r" b="b"/>
              <a:pathLst>
                <a:path w="385692" h="501363">
                  <a:moveTo>
                    <a:pt x="0" y="0"/>
                  </a:moveTo>
                  <a:lnTo>
                    <a:pt x="385693" y="0"/>
                  </a:lnTo>
                  <a:lnTo>
                    <a:pt x="385693" y="501363"/>
                  </a:lnTo>
                  <a:lnTo>
                    <a:pt x="0" y="501363"/>
                  </a:lnTo>
                  <a:close/>
                </a:path>
              </a:pathLst>
            </a:custGeom>
            <a:solidFill>
              <a:srgbClr val="A4CE4E"/>
            </a:solidFill>
            <a:ln w="18435" cap="flat">
              <a:noFill/>
              <a:prstDash val="solid"/>
              <a:miter/>
            </a:ln>
          </p:spPr>
          <p:txBody>
            <a:bodyPr rtlCol="0" anchor="ctr"/>
            <a:lstStyle/>
            <a:p>
              <a:endParaRPr lang="en-GB" dirty="0"/>
            </a:p>
          </p:txBody>
        </p:sp>
      </p:grpSp>
      <p:pic>
        <p:nvPicPr>
          <p:cNvPr id="8" name="Picture 7" descr="Icon&#10;&#10;Description automatically generated">
            <a:extLst>
              <a:ext uri="{FF2B5EF4-FFF2-40B4-BE49-F238E27FC236}">
                <a16:creationId xmlns:a16="http://schemas.microsoft.com/office/drawing/2014/main" id="{BABD17BB-1B81-361C-FD6A-9F1FA3E0C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211" y="2132331"/>
            <a:ext cx="495930" cy="495930"/>
          </a:xfrm>
          <a:prstGeom prst="rect">
            <a:avLst/>
          </a:prstGeom>
        </p:spPr>
      </p:pic>
      <p:grpSp>
        <p:nvGrpSpPr>
          <p:cNvPr id="17" name="Group 16">
            <a:extLst>
              <a:ext uri="{FF2B5EF4-FFF2-40B4-BE49-F238E27FC236}">
                <a16:creationId xmlns:a16="http://schemas.microsoft.com/office/drawing/2014/main" id="{1F56FD22-217A-776D-FCD4-AE219C091D8A}"/>
              </a:ext>
            </a:extLst>
          </p:cNvPr>
          <p:cNvGrpSpPr/>
          <p:nvPr/>
        </p:nvGrpSpPr>
        <p:grpSpPr>
          <a:xfrm>
            <a:off x="2067493" y="3048055"/>
            <a:ext cx="891137" cy="491835"/>
            <a:chOff x="2574608" y="2213651"/>
            <a:chExt cx="1171741" cy="646706"/>
          </a:xfrm>
        </p:grpSpPr>
        <p:sp>
          <p:nvSpPr>
            <p:cNvPr id="120" name="Freeform: Shape 119">
              <a:extLst>
                <a:ext uri="{FF2B5EF4-FFF2-40B4-BE49-F238E27FC236}">
                  <a16:creationId xmlns:a16="http://schemas.microsoft.com/office/drawing/2014/main" id="{7C23F4FE-6EA3-DE96-61B0-8984980CD592}"/>
                </a:ext>
              </a:extLst>
            </p:cNvPr>
            <p:cNvSpPr/>
            <p:nvPr/>
          </p:nvSpPr>
          <p:spPr>
            <a:xfrm rot="19747716">
              <a:off x="2728872" y="2213651"/>
              <a:ext cx="1017477" cy="362230"/>
            </a:xfrm>
            <a:custGeom>
              <a:avLst/>
              <a:gdLst>
                <a:gd name="connsiteX0" fmla="*/ 2348547 w 2961224"/>
                <a:gd name="connsiteY0" fmla="*/ 632879 h 1054220"/>
                <a:gd name="connsiteX1" fmla="*/ 2348547 w 2961224"/>
                <a:gd name="connsiteY1" fmla="*/ 403161 h 1054220"/>
                <a:gd name="connsiteX2" fmla="*/ 2111037 w 2961224"/>
                <a:gd name="connsiteY2" fmla="*/ 403161 h 1054220"/>
                <a:gd name="connsiteX3" fmla="*/ 2111037 w 2961224"/>
                <a:gd name="connsiteY3" fmla="*/ 1443 h 1054220"/>
                <a:gd name="connsiteX4" fmla="*/ 1968762 w 2961224"/>
                <a:gd name="connsiteY4" fmla="*/ 1443 h 1054220"/>
                <a:gd name="connsiteX5" fmla="*/ 1968762 w 2961224"/>
                <a:gd name="connsiteY5" fmla="*/ 403449 h 1054220"/>
                <a:gd name="connsiteX6" fmla="*/ 1848132 w 2961224"/>
                <a:gd name="connsiteY6" fmla="*/ 403449 h 1054220"/>
                <a:gd name="connsiteX7" fmla="*/ 1848132 w 2961224"/>
                <a:gd name="connsiteY7" fmla="*/ 1443 h 1054220"/>
                <a:gd name="connsiteX8" fmla="*/ 1705857 w 2961224"/>
                <a:gd name="connsiteY8" fmla="*/ 1443 h 1054220"/>
                <a:gd name="connsiteX9" fmla="*/ 1705857 w 2961224"/>
                <a:gd name="connsiteY9" fmla="*/ 403449 h 1054220"/>
                <a:gd name="connsiteX10" fmla="*/ 1585226 w 2961224"/>
                <a:gd name="connsiteY10" fmla="*/ 403449 h 1054220"/>
                <a:gd name="connsiteX11" fmla="*/ 1585226 w 2961224"/>
                <a:gd name="connsiteY11" fmla="*/ 1443 h 1054220"/>
                <a:gd name="connsiteX12" fmla="*/ 1517696 w 2961224"/>
                <a:gd name="connsiteY12" fmla="*/ 1443 h 1054220"/>
                <a:gd name="connsiteX13" fmla="*/ 1517696 w 2961224"/>
                <a:gd name="connsiteY13" fmla="*/ 0 h 1054220"/>
                <a:gd name="connsiteX14" fmla="*/ 1375421 w 2961224"/>
                <a:gd name="connsiteY14" fmla="*/ 0 h 1054220"/>
                <a:gd name="connsiteX15" fmla="*/ 1375421 w 2961224"/>
                <a:gd name="connsiteY15" fmla="*/ 402006 h 1054220"/>
                <a:gd name="connsiteX16" fmla="*/ 1254790 w 2961224"/>
                <a:gd name="connsiteY16" fmla="*/ 402006 h 1054220"/>
                <a:gd name="connsiteX17" fmla="*/ 1254790 w 2961224"/>
                <a:gd name="connsiteY17" fmla="*/ 0 h 1054220"/>
                <a:gd name="connsiteX18" fmla="*/ 1112515 w 2961224"/>
                <a:gd name="connsiteY18" fmla="*/ 0 h 1054220"/>
                <a:gd name="connsiteX19" fmla="*/ 1112515 w 2961224"/>
                <a:gd name="connsiteY19" fmla="*/ 402006 h 1054220"/>
                <a:gd name="connsiteX20" fmla="*/ 991884 w 2961224"/>
                <a:gd name="connsiteY20" fmla="*/ 402006 h 1054220"/>
                <a:gd name="connsiteX21" fmla="*/ 991884 w 2961224"/>
                <a:gd name="connsiteY21" fmla="*/ 0 h 1054220"/>
                <a:gd name="connsiteX22" fmla="*/ 849610 w 2961224"/>
                <a:gd name="connsiteY22" fmla="*/ 0 h 1054220"/>
                <a:gd name="connsiteX23" fmla="*/ 849610 w 2961224"/>
                <a:gd name="connsiteY23" fmla="*/ 402006 h 1054220"/>
                <a:gd name="connsiteX24" fmla="*/ 612100 w 2961224"/>
                <a:gd name="connsiteY24" fmla="*/ 402006 h 1054220"/>
                <a:gd name="connsiteX25" fmla="*/ 612100 w 2961224"/>
                <a:gd name="connsiteY25" fmla="*/ 631724 h 1054220"/>
                <a:gd name="connsiteX26" fmla="*/ 0 w 2961224"/>
                <a:gd name="connsiteY26" fmla="*/ 631724 h 1054220"/>
                <a:gd name="connsiteX27" fmla="*/ 519462 w 2961224"/>
                <a:gd name="connsiteY27" fmla="*/ 1052777 h 1054220"/>
                <a:gd name="connsiteX28" fmla="*/ 1440931 w 2961224"/>
                <a:gd name="connsiteY28" fmla="*/ 1052777 h 1054220"/>
                <a:gd name="connsiteX29" fmla="*/ 1440931 w 2961224"/>
                <a:gd name="connsiteY29" fmla="*/ 1054220 h 1054220"/>
                <a:gd name="connsiteX30" fmla="*/ 2529205 w 2961224"/>
                <a:gd name="connsiteY30" fmla="*/ 1054220 h 1054220"/>
                <a:gd name="connsiteX31" fmla="*/ 2529205 w 2961224"/>
                <a:gd name="connsiteY31" fmla="*/ 966777 h 1054220"/>
                <a:gd name="connsiteX32" fmla="*/ 2627614 w 2961224"/>
                <a:gd name="connsiteY32" fmla="*/ 966777 h 1054220"/>
                <a:gd name="connsiteX33" fmla="*/ 2961224 w 2961224"/>
                <a:gd name="connsiteY33" fmla="*/ 633167 h 1054220"/>
                <a:gd name="connsiteX34" fmla="*/ 2348547 w 2961224"/>
                <a:gd name="connsiteY34" fmla="*/ 633167 h 105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1224" h="1054220">
                  <a:moveTo>
                    <a:pt x="2348547" y="632879"/>
                  </a:moveTo>
                  <a:lnTo>
                    <a:pt x="2348547" y="403161"/>
                  </a:lnTo>
                  <a:lnTo>
                    <a:pt x="2111037" y="403161"/>
                  </a:lnTo>
                  <a:lnTo>
                    <a:pt x="2111037" y="1443"/>
                  </a:lnTo>
                  <a:lnTo>
                    <a:pt x="1968762" y="1443"/>
                  </a:lnTo>
                  <a:lnTo>
                    <a:pt x="1968762" y="403449"/>
                  </a:lnTo>
                  <a:lnTo>
                    <a:pt x="1848132" y="403449"/>
                  </a:lnTo>
                  <a:lnTo>
                    <a:pt x="1848132" y="1443"/>
                  </a:lnTo>
                  <a:lnTo>
                    <a:pt x="1705857" y="1443"/>
                  </a:lnTo>
                  <a:lnTo>
                    <a:pt x="1705857" y="403449"/>
                  </a:lnTo>
                  <a:lnTo>
                    <a:pt x="1585226" y="403449"/>
                  </a:lnTo>
                  <a:lnTo>
                    <a:pt x="1585226" y="1443"/>
                  </a:lnTo>
                  <a:lnTo>
                    <a:pt x="1517696" y="1443"/>
                  </a:lnTo>
                  <a:lnTo>
                    <a:pt x="1517696" y="0"/>
                  </a:lnTo>
                  <a:lnTo>
                    <a:pt x="1375421" y="0"/>
                  </a:lnTo>
                  <a:lnTo>
                    <a:pt x="1375421" y="402006"/>
                  </a:lnTo>
                  <a:lnTo>
                    <a:pt x="1254790" y="402006"/>
                  </a:lnTo>
                  <a:lnTo>
                    <a:pt x="1254790" y="0"/>
                  </a:lnTo>
                  <a:lnTo>
                    <a:pt x="1112515" y="0"/>
                  </a:lnTo>
                  <a:lnTo>
                    <a:pt x="1112515" y="402006"/>
                  </a:lnTo>
                  <a:lnTo>
                    <a:pt x="991884" y="402006"/>
                  </a:lnTo>
                  <a:lnTo>
                    <a:pt x="991884" y="0"/>
                  </a:lnTo>
                  <a:lnTo>
                    <a:pt x="849610" y="0"/>
                  </a:lnTo>
                  <a:lnTo>
                    <a:pt x="849610" y="402006"/>
                  </a:lnTo>
                  <a:lnTo>
                    <a:pt x="612100" y="402006"/>
                  </a:lnTo>
                  <a:lnTo>
                    <a:pt x="612100" y="631724"/>
                  </a:lnTo>
                  <a:lnTo>
                    <a:pt x="0" y="631724"/>
                  </a:lnTo>
                  <a:cubicBezTo>
                    <a:pt x="0" y="944845"/>
                    <a:pt x="471268" y="1052777"/>
                    <a:pt x="519462" y="1052777"/>
                  </a:cubicBezTo>
                  <a:lnTo>
                    <a:pt x="1440931" y="1052777"/>
                  </a:lnTo>
                  <a:lnTo>
                    <a:pt x="1440931" y="1054220"/>
                  </a:lnTo>
                  <a:lnTo>
                    <a:pt x="2529205" y="1054220"/>
                  </a:lnTo>
                  <a:lnTo>
                    <a:pt x="2529205" y="966777"/>
                  </a:lnTo>
                  <a:lnTo>
                    <a:pt x="2627614" y="966777"/>
                  </a:lnTo>
                  <a:cubicBezTo>
                    <a:pt x="2811734" y="966777"/>
                    <a:pt x="2961224" y="817576"/>
                    <a:pt x="2961224" y="633167"/>
                  </a:cubicBezTo>
                  <a:lnTo>
                    <a:pt x="2348547" y="633167"/>
                  </a:lnTo>
                  <a:close/>
                </a:path>
              </a:pathLst>
            </a:custGeom>
            <a:solidFill>
              <a:schemeClr val="accent1"/>
            </a:solidFill>
            <a:ln w="28852" cap="flat">
              <a:noFill/>
              <a:prstDash val="solid"/>
              <a:miter/>
            </a:ln>
          </p:spPr>
          <p:txBody>
            <a:bodyPr rtlCol="0" anchor="ctr"/>
            <a:lstStyle/>
            <a:p>
              <a:endParaRPr lang="en-GB" dirty="0"/>
            </a:p>
          </p:txBody>
        </p:sp>
        <p:grpSp>
          <p:nvGrpSpPr>
            <p:cNvPr id="121" name="Graphic 10">
              <a:extLst>
                <a:ext uri="{FF2B5EF4-FFF2-40B4-BE49-F238E27FC236}">
                  <a16:creationId xmlns:a16="http://schemas.microsoft.com/office/drawing/2014/main" id="{18F3C2D0-E9A1-D847-903D-506BD1F9FE0B}"/>
                </a:ext>
              </a:extLst>
            </p:cNvPr>
            <p:cNvGrpSpPr/>
            <p:nvPr/>
          </p:nvGrpSpPr>
          <p:grpSpPr>
            <a:xfrm rot="19747716">
              <a:off x="2920491" y="2465745"/>
              <a:ext cx="740326" cy="35697"/>
              <a:chOff x="9450647" y="3538615"/>
              <a:chExt cx="2154614" cy="103892"/>
            </a:xfrm>
            <a:solidFill>
              <a:srgbClr val="A4CE4E"/>
            </a:solidFill>
          </p:grpSpPr>
          <p:sp>
            <p:nvSpPr>
              <p:cNvPr id="122" name="Freeform: Shape 121">
                <a:extLst>
                  <a:ext uri="{FF2B5EF4-FFF2-40B4-BE49-F238E27FC236}">
                    <a16:creationId xmlns:a16="http://schemas.microsoft.com/office/drawing/2014/main" id="{6C8609B1-6F9E-66BA-E22E-F910F4F4E2A0}"/>
                  </a:ext>
                </a:extLst>
              </p:cNvPr>
              <p:cNvSpPr/>
              <p:nvPr/>
            </p:nvSpPr>
            <p:spPr>
              <a:xfrm>
                <a:off x="9450647" y="3538615"/>
                <a:ext cx="103892" cy="103892"/>
              </a:xfrm>
              <a:custGeom>
                <a:avLst/>
                <a:gdLst>
                  <a:gd name="connsiteX0" fmla="*/ 103892 w 103892"/>
                  <a:gd name="connsiteY0" fmla="*/ 51946 h 103892"/>
                  <a:gd name="connsiteX1" fmla="*/ 51946 w 103892"/>
                  <a:gd name="connsiteY1" fmla="*/ 103893 h 103892"/>
                  <a:gd name="connsiteX2" fmla="*/ 0 w 103892"/>
                  <a:gd name="connsiteY2" fmla="*/ 51946 h 103892"/>
                  <a:gd name="connsiteX3" fmla="*/ 51946 w 103892"/>
                  <a:gd name="connsiteY3" fmla="*/ 0 h 103892"/>
                  <a:gd name="connsiteX4" fmla="*/ 103892 w 103892"/>
                  <a:gd name="connsiteY4" fmla="*/ 51946 h 10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92" h="103892">
                    <a:moveTo>
                      <a:pt x="103892" y="51946"/>
                    </a:moveTo>
                    <a:cubicBezTo>
                      <a:pt x="103892" y="80635"/>
                      <a:pt x="80635" y="103893"/>
                      <a:pt x="51946" y="103893"/>
                    </a:cubicBezTo>
                    <a:cubicBezTo>
                      <a:pt x="23257" y="103893"/>
                      <a:pt x="0" y="80635"/>
                      <a:pt x="0" y="51946"/>
                    </a:cubicBezTo>
                    <a:cubicBezTo>
                      <a:pt x="0" y="23257"/>
                      <a:pt x="23257" y="0"/>
                      <a:pt x="51946" y="0"/>
                    </a:cubicBezTo>
                    <a:cubicBezTo>
                      <a:pt x="80635" y="0"/>
                      <a:pt x="103892" y="23257"/>
                      <a:pt x="103892" y="51946"/>
                    </a:cubicBezTo>
                    <a:close/>
                  </a:path>
                </a:pathLst>
              </a:custGeom>
              <a:solidFill>
                <a:schemeClr val="accent3"/>
              </a:solidFill>
              <a:ln w="28852"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50AEE1F8-3414-8F20-0E6A-98DE4F9D330F}"/>
                  </a:ext>
                </a:extLst>
              </p:cNvPr>
              <p:cNvSpPr/>
              <p:nvPr/>
            </p:nvSpPr>
            <p:spPr>
              <a:xfrm>
                <a:off x="9655835" y="3538615"/>
                <a:ext cx="103892" cy="103892"/>
              </a:xfrm>
              <a:custGeom>
                <a:avLst/>
                <a:gdLst>
                  <a:gd name="connsiteX0" fmla="*/ 103892 w 103892"/>
                  <a:gd name="connsiteY0" fmla="*/ 51946 h 103892"/>
                  <a:gd name="connsiteX1" fmla="*/ 51946 w 103892"/>
                  <a:gd name="connsiteY1" fmla="*/ 103893 h 103892"/>
                  <a:gd name="connsiteX2" fmla="*/ 0 w 103892"/>
                  <a:gd name="connsiteY2" fmla="*/ 51946 h 103892"/>
                  <a:gd name="connsiteX3" fmla="*/ 51946 w 103892"/>
                  <a:gd name="connsiteY3" fmla="*/ 0 h 103892"/>
                  <a:gd name="connsiteX4" fmla="*/ 103892 w 103892"/>
                  <a:gd name="connsiteY4" fmla="*/ 51946 h 10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92" h="103892">
                    <a:moveTo>
                      <a:pt x="103892" y="51946"/>
                    </a:moveTo>
                    <a:cubicBezTo>
                      <a:pt x="103892" y="80635"/>
                      <a:pt x="80635" y="103893"/>
                      <a:pt x="51946" y="103893"/>
                    </a:cubicBezTo>
                    <a:cubicBezTo>
                      <a:pt x="23257" y="103893"/>
                      <a:pt x="0" y="80635"/>
                      <a:pt x="0" y="51946"/>
                    </a:cubicBezTo>
                    <a:cubicBezTo>
                      <a:pt x="0" y="23257"/>
                      <a:pt x="23257" y="0"/>
                      <a:pt x="51946" y="0"/>
                    </a:cubicBezTo>
                    <a:cubicBezTo>
                      <a:pt x="80635" y="0"/>
                      <a:pt x="103892" y="23257"/>
                      <a:pt x="103892" y="51946"/>
                    </a:cubicBezTo>
                    <a:close/>
                  </a:path>
                </a:pathLst>
              </a:custGeom>
              <a:solidFill>
                <a:schemeClr val="accent3"/>
              </a:solidFill>
              <a:ln w="28852"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F6034CFB-CFE2-5090-C1F2-3888B3F54B7A}"/>
                  </a:ext>
                </a:extLst>
              </p:cNvPr>
              <p:cNvSpPr/>
              <p:nvPr/>
            </p:nvSpPr>
            <p:spPr>
              <a:xfrm>
                <a:off x="9860734" y="3538615"/>
                <a:ext cx="103892" cy="103892"/>
              </a:xfrm>
              <a:custGeom>
                <a:avLst/>
                <a:gdLst>
                  <a:gd name="connsiteX0" fmla="*/ 103892 w 103892"/>
                  <a:gd name="connsiteY0" fmla="*/ 51946 h 103892"/>
                  <a:gd name="connsiteX1" fmla="*/ 51946 w 103892"/>
                  <a:gd name="connsiteY1" fmla="*/ 103893 h 103892"/>
                  <a:gd name="connsiteX2" fmla="*/ 0 w 103892"/>
                  <a:gd name="connsiteY2" fmla="*/ 51946 h 103892"/>
                  <a:gd name="connsiteX3" fmla="*/ 51946 w 103892"/>
                  <a:gd name="connsiteY3" fmla="*/ 0 h 103892"/>
                  <a:gd name="connsiteX4" fmla="*/ 103892 w 103892"/>
                  <a:gd name="connsiteY4" fmla="*/ 51946 h 10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92" h="103892">
                    <a:moveTo>
                      <a:pt x="103892" y="51946"/>
                    </a:moveTo>
                    <a:cubicBezTo>
                      <a:pt x="103892" y="80635"/>
                      <a:pt x="80635" y="103893"/>
                      <a:pt x="51946" y="103893"/>
                    </a:cubicBezTo>
                    <a:cubicBezTo>
                      <a:pt x="23257" y="103893"/>
                      <a:pt x="0" y="80635"/>
                      <a:pt x="0" y="51946"/>
                    </a:cubicBezTo>
                    <a:cubicBezTo>
                      <a:pt x="0" y="23257"/>
                      <a:pt x="23257" y="0"/>
                      <a:pt x="51946" y="0"/>
                    </a:cubicBezTo>
                    <a:cubicBezTo>
                      <a:pt x="80635" y="0"/>
                      <a:pt x="103892" y="23257"/>
                      <a:pt x="103892" y="51946"/>
                    </a:cubicBezTo>
                    <a:close/>
                  </a:path>
                </a:pathLst>
              </a:custGeom>
              <a:solidFill>
                <a:schemeClr val="accent3"/>
              </a:solidFill>
              <a:ln w="28852"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2B1E7666-ECCC-2388-DC9F-3838EFE34746}"/>
                  </a:ext>
                </a:extLst>
              </p:cNvPr>
              <p:cNvSpPr/>
              <p:nvPr/>
            </p:nvSpPr>
            <p:spPr>
              <a:xfrm>
                <a:off x="10065921" y="3538615"/>
                <a:ext cx="103892" cy="103892"/>
              </a:xfrm>
              <a:custGeom>
                <a:avLst/>
                <a:gdLst>
                  <a:gd name="connsiteX0" fmla="*/ 103892 w 103892"/>
                  <a:gd name="connsiteY0" fmla="*/ 51946 h 103892"/>
                  <a:gd name="connsiteX1" fmla="*/ 51946 w 103892"/>
                  <a:gd name="connsiteY1" fmla="*/ 103893 h 103892"/>
                  <a:gd name="connsiteX2" fmla="*/ 0 w 103892"/>
                  <a:gd name="connsiteY2" fmla="*/ 51946 h 103892"/>
                  <a:gd name="connsiteX3" fmla="*/ 51946 w 103892"/>
                  <a:gd name="connsiteY3" fmla="*/ 0 h 103892"/>
                  <a:gd name="connsiteX4" fmla="*/ 103892 w 103892"/>
                  <a:gd name="connsiteY4" fmla="*/ 51946 h 10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92" h="103892">
                    <a:moveTo>
                      <a:pt x="103892" y="51946"/>
                    </a:moveTo>
                    <a:cubicBezTo>
                      <a:pt x="103892" y="80635"/>
                      <a:pt x="80635" y="103893"/>
                      <a:pt x="51946" y="103893"/>
                    </a:cubicBezTo>
                    <a:cubicBezTo>
                      <a:pt x="23257" y="103893"/>
                      <a:pt x="0" y="80635"/>
                      <a:pt x="0" y="51946"/>
                    </a:cubicBezTo>
                    <a:cubicBezTo>
                      <a:pt x="0" y="23257"/>
                      <a:pt x="23257" y="0"/>
                      <a:pt x="51946" y="0"/>
                    </a:cubicBezTo>
                    <a:cubicBezTo>
                      <a:pt x="80635" y="0"/>
                      <a:pt x="103892" y="23257"/>
                      <a:pt x="103892" y="51946"/>
                    </a:cubicBezTo>
                    <a:close/>
                  </a:path>
                </a:pathLst>
              </a:custGeom>
              <a:solidFill>
                <a:schemeClr val="accent3"/>
              </a:solidFill>
              <a:ln w="28852"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71DE0BCF-5FA6-FE90-6B59-60FD27DBB275}"/>
                  </a:ext>
                </a:extLst>
              </p:cNvPr>
              <p:cNvSpPr/>
              <p:nvPr/>
            </p:nvSpPr>
            <p:spPr>
              <a:xfrm>
                <a:off x="10270820" y="3538615"/>
                <a:ext cx="103892" cy="103892"/>
              </a:xfrm>
              <a:custGeom>
                <a:avLst/>
                <a:gdLst>
                  <a:gd name="connsiteX0" fmla="*/ 103893 w 103892"/>
                  <a:gd name="connsiteY0" fmla="*/ 51946 h 103892"/>
                  <a:gd name="connsiteX1" fmla="*/ 51946 w 103892"/>
                  <a:gd name="connsiteY1" fmla="*/ 103893 h 103892"/>
                  <a:gd name="connsiteX2" fmla="*/ 0 w 103892"/>
                  <a:gd name="connsiteY2" fmla="*/ 51946 h 103892"/>
                  <a:gd name="connsiteX3" fmla="*/ 51946 w 103892"/>
                  <a:gd name="connsiteY3" fmla="*/ 0 h 103892"/>
                  <a:gd name="connsiteX4" fmla="*/ 103893 w 103892"/>
                  <a:gd name="connsiteY4" fmla="*/ 51946 h 10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92" h="103892">
                    <a:moveTo>
                      <a:pt x="103893" y="51946"/>
                    </a:moveTo>
                    <a:cubicBezTo>
                      <a:pt x="103893" y="80635"/>
                      <a:pt x="80635" y="103893"/>
                      <a:pt x="51946" y="103893"/>
                    </a:cubicBezTo>
                    <a:cubicBezTo>
                      <a:pt x="23257" y="103893"/>
                      <a:pt x="0" y="80635"/>
                      <a:pt x="0" y="51946"/>
                    </a:cubicBezTo>
                    <a:cubicBezTo>
                      <a:pt x="0" y="23257"/>
                      <a:pt x="23257" y="0"/>
                      <a:pt x="51946" y="0"/>
                    </a:cubicBezTo>
                    <a:cubicBezTo>
                      <a:pt x="80635" y="0"/>
                      <a:pt x="103893" y="23257"/>
                      <a:pt x="103893" y="51946"/>
                    </a:cubicBezTo>
                    <a:close/>
                  </a:path>
                </a:pathLst>
              </a:custGeom>
              <a:solidFill>
                <a:schemeClr val="accent3"/>
              </a:solidFill>
              <a:ln w="28852"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DC00CDA1-9026-C83B-C925-1B95AF85A3EA}"/>
                  </a:ext>
                </a:extLst>
              </p:cNvPr>
              <p:cNvSpPr/>
              <p:nvPr/>
            </p:nvSpPr>
            <p:spPr>
              <a:xfrm>
                <a:off x="10476008" y="3538615"/>
                <a:ext cx="103892" cy="103892"/>
              </a:xfrm>
              <a:custGeom>
                <a:avLst/>
                <a:gdLst>
                  <a:gd name="connsiteX0" fmla="*/ 103892 w 103892"/>
                  <a:gd name="connsiteY0" fmla="*/ 51946 h 103892"/>
                  <a:gd name="connsiteX1" fmla="*/ 51946 w 103892"/>
                  <a:gd name="connsiteY1" fmla="*/ 103893 h 103892"/>
                  <a:gd name="connsiteX2" fmla="*/ 0 w 103892"/>
                  <a:gd name="connsiteY2" fmla="*/ 51946 h 103892"/>
                  <a:gd name="connsiteX3" fmla="*/ 51946 w 103892"/>
                  <a:gd name="connsiteY3" fmla="*/ 0 h 103892"/>
                  <a:gd name="connsiteX4" fmla="*/ 103892 w 103892"/>
                  <a:gd name="connsiteY4" fmla="*/ 51946 h 10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92" h="103892">
                    <a:moveTo>
                      <a:pt x="103892" y="51946"/>
                    </a:moveTo>
                    <a:cubicBezTo>
                      <a:pt x="103892" y="80635"/>
                      <a:pt x="80635" y="103893"/>
                      <a:pt x="51946" y="103893"/>
                    </a:cubicBezTo>
                    <a:cubicBezTo>
                      <a:pt x="23257" y="103893"/>
                      <a:pt x="0" y="80635"/>
                      <a:pt x="0" y="51946"/>
                    </a:cubicBezTo>
                    <a:cubicBezTo>
                      <a:pt x="0" y="23257"/>
                      <a:pt x="23257" y="0"/>
                      <a:pt x="51946" y="0"/>
                    </a:cubicBezTo>
                    <a:cubicBezTo>
                      <a:pt x="80635" y="0"/>
                      <a:pt x="103892" y="23257"/>
                      <a:pt x="103892" y="51946"/>
                    </a:cubicBezTo>
                    <a:close/>
                  </a:path>
                </a:pathLst>
              </a:custGeom>
              <a:solidFill>
                <a:schemeClr val="accent3"/>
              </a:solidFill>
              <a:ln w="28852"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D2B82812-C2E9-19DB-9016-7E5F8CF13716}"/>
                  </a:ext>
                </a:extLst>
              </p:cNvPr>
              <p:cNvSpPr/>
              <p:nvPr/>
            </p:nvSpPr>
            <p:spPr>
              <a:xfrm>
                <a:off x="10681196" y="3538615"/>
                <a:ext cx="103892" cy="103892"/>
              </a:xfrm>
              <a:custGeom>
                <a:avLst/>
                <a:gdLst>
                  <a:gd name="connsiteX0" fmla="*/ 103892 w 103892"/>
                  <a:gd name="connsiteY0" fmla="*/ 51946 h 103892"/>
                  <a:gd name="connsiteX1" fmla="*/ 51946 w 103892"/>
                  <a:gd name="connsiteY1" fmla="*/ 103893 h 103892"/>
                  <a:gd name="connsiteX2" fmla="*/ 0 w 103892"/>
                  <a:gd name="connsiteY2" fmla="*/ 51946 h 103892"/>
                  <a:gd name="connsiteX3" fmla="*/ 51946 w 103892"/>
                  <a:gd name="connsiteY3" fmla="*/ 0 h 103892"/>
                  <a:gd name="connsiteX4" fmla="*/ 103892 w 103892"/>
                  <a:gd name="connsiteY4" fmla="*/ 51946 h 10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92" h="103892">
                    <a:moveTo>
                      <a:pt x="103892" y="51946"/>
                    </a:moveTo>
                    <a:cubicBezTo>
                      <a:pt x="103892" y="80635"/>
                      <a:pt x="80635" y="103893"/>
                      <a:pt x="51946" y="103893"/>
                    </a:cubicBezTo>
                    <a:cubicBezTo>
                      <a:pt x="23257" y="103893"/>
                      <a:pt x="0" y="80635"/>
                      <a:pt x="0" y="51946"/>
                    </a:cubicBezTo>
                    <a:cubicBezTo>
                      <a:pt x="0" y="23257"/>
                      <a:pt x="23257" y="0"/>
                      <a:pt x="51946" y="0"/>
                    </a:cubicBezTo>
                    <a:cubicBezTo>
                      <a:pt x="80635" y="0"/>
                      <a:pt x="103892" y="23257"/>
                      <a:pt x="103892" y="51946"/>
                    </a:cubicBezTo>
                    <a:close/>
                  </a:path>
                </a:pathLst>
              </a:custGeom>
              <a:solidFill>
                <a:schemeClr val="accent3"/>
              </a:solidFill>
              <a:ln w="28852"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01C2925C-094A-DB93-1854-804880EE35B7}"/>
                  </a:ext>
                </a:extLst>
              </p:cNvPr>
              <p:cNvSpPr/>
              <p:nvPr/>
            </p:nvSpPr>
            <p:spPr>
              <a:xfrm>
                <a:off x="10886095" y="3538615"/>
                <a:ext cx="103892" cy="103892"/>
              </a:xfrm>
              <a:custGeom>
                <a:avLst/>
                <a:gdLst>
                  <a:gd name="connsiteX0" fmla="*/ 103892 w 103892"/>
                  <a:gd name="connsiteY0" fmla="*/ 51946 h 103892"/>
                  <a:gd name="connsiteX1" fmla="*/ 51946 w 103892"/>
                  <a:gd name="connsiteY1" fmla="*/ 103893 h 103892"/>
                  <a:gd name="connsiteX2" fmla="*/ 0 w 103892"/>
                  <a:gd name="connsiteY2" fmla="*/ 51946 h 103892"/>
                  <a:gd name="connsiteX3" fmla="*/ 51946 w 103892"/>
                  <a:gd name="connsiteY3" fmla="*/ 0 h 103892"/>
                  <a:gd name="connsiteX4" fmla="*/ 103892 w 103892"/>
                  <a:gd name="connsiteY4" fmla="*/ 51946 h 10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92" h="103892">
                    <a:moveTo>
                      <a:pt x="103892" y="51946"/>
                    </a:moveTo>
                    <a:cubicBezTo>
                      <a:pt x="103892" y="80635"/>
                      <a:pt x="80635" y="103893"/>
                      <a:pt x="51946" y="103893"/>
                    </a:cubicBezTo>
                    <a:cubicBezTo>
                      <a:pt x="23257" y="103893"/>
                      <a:pt x="0" y="80635"/>
                      <a:pt x="0" y="51946"/>
                    </a:cubicBezTo>
                    <a:cubicBezTo>
                      <a:pt x="0" y="23257"/>
                      <a:pt x="23257" y="0"/>
                      <a:pt x="51946" y="0"/>
                    </a:cubicBezTo>
                    <a:cubicBezTo>
                      <a:pt x="80635" y="0"/>
                      <a:pt x="103892" y="23257"/>
                      <a:pt x="103892" y="51946"/>
                    </a:cubicBezTo>
                    <a:close/>
                  </a:path>
                </a:pathLst>
              </a:custGeom>
              <a:solidFill>
                <a:schemeClr val="accent3"/>
              </a:solidFill>
              <a:ln w="28852"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C565A96E-49F6-724E-32B9-0534E589DAEB}"/>
                  </a:ext>
                </a:extLst>
              </p:cNvPr>
              <p:cNvSpPr/>
              <p:nvPr/>
            </p:nvSpPr>
            <p:spPr>
              <a:xfrm>
                <a:off x="11091282" y="3538615"/>
                <a:ext cx="103892" cy="103892"/>
              </a:xfrm>
              <a:custGeom>
                <a:avLst/>
                <a:gdLst>
                  <a:gd name="connsiteX0" fmla="*/ 103892 w 103892"/>
                  <a:gd name="connsiteY0" fmla="*/ 51946 h 103892"/>
                  <a:gd name="connsiteX1" fmla="*/ 51946 w 103892"/>
                  <a:gd name="connsiteY1" fmla="*/ 103893 h 103892"/>
                  <a:gd name="connsiteX2" fmla="*/ 0 w 103892"/>
                  <a:gd name="connsiteY2" fmla="*/ 51946 h 103892"/>
                  <a:gd name="connsiteX3" fmla="*/ 51946 w 103892"/>
                  <a:gd name="connsiteY3" fmla="*/ 0 h 103892"/>
                  <a:gd name="connsiteX4" fmla="*/ 103892 w 103892"/>
                  <a:gd name="connsiteY4" fmla="*/ 51946 h 10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92" h="103892">
                    <a:moveTo>
                      <a:pt x="103892" y="51946"/>
                    </a:moveTo>
                    <a:cubicBezTo>
                      <a:pt x="103892" y="80635"/>
                      <a:pt x="80635" y="103893"/>
                      <a:pt x="51946" y="103893"/>
                    </a:cubicBezTo>
                    <a:cubicBezTo>
                      <a:pt x="23257" y="103893"/>
                      <a:pt x="0" y="80635"/>
                      <a:pt x="0" y="51946"/>
                    </a:cubicBezTo>
                    <a:cubicBezTo>
                      <a:pt x="0" y="23257"/>
                      <a:pt x="23257" y="0"/>
                      <a:pt x="51946" y="0"/>
                    </a:cubicBezTo>
                    <a:cubicBezTo>
                      <a:pt x="80635" y="0"/>
                      <a:pt x="103892" y="23257"/>
                      <a:pt x="103892" y="51946"/>
                    </a:cubicBezTo>
                    <a:close/>
                  </a:path>
                </a:pathLst>
              </a:custGeom>
              <a:solidFill>
                <a:schemeClr val="accent3"/>
              </a:solidFill>
              <a:ln w="28852"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A1629DF8-C3BD-292B-0A39-F8B4DD981860}"/>
                  </a:ext>
                </a:extLst>
              </p:cNvPr>
              <p:cNvSpPr/>
              <p:nvPr/>
            </p:nvSpPr>
            <p:spPr>
              <a:xfrm>
                <a:off x="11296181" y="3538615"/>
                <a:ext cx="103892" cy="103892"/>
              </a:xfrm>
              <a:custGeom>
                <a:avLst/>
                <a:gdLst>
                  <a:gd name="connsiteX0" fmla="*/ 103892 w 103892"/>
                  <a:gd name="connsiteY0" fmla="*/ 51946 h 103892"/>
                  <a:gd name="connsiteX1" fmla="*/ 51946 w 103892"/>
                  <a:gd name="connsiteY1" fmla="*/ 103893 h 103892"/>
                  <a:gd name="connsiteX2" fmla="*/ 0 w 103892"/>
                  <a:gd name="connsiteY2" fmla="*/ 51946 h 103892"/>
                  <a:gd name="connsiteX3" fmla="*/ 51946 w 103892"/>
                  <a:gd name="connsiteY3" fmla="*/ 0 h 103892"/>
                  <a:gd name="connsiteX4" fmla="*/ 103892 w 103892"/>
                  <a:gd name="connsiteY4" fmla="*/ 51946 h 10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92" h="103892">
                    <a:moveTo>
                      <a:pt x="103892" y="51946"/>
                    </a:moveTo>
                    <a:cubicBezTo>
                      <a:pt x="103892" y="80635"/>
                      <a:pt x="80635" y="103893"/>
                      <a:pt x="51946" y="103893"/>
                    </a:cubicBezTo>
                    <a:cubicBezTo>
                      <a:pt x="23257" y="103893"/>
                      <a:pt x="0" y="80635"/>
                      <a:pt x="0" y="51946"/>
                    </a:cubicBezTo>
                    <a:cubicBezTo>
                      <a:pt x="0" y="23257"/>
                      <a:pt x="23257" y="0"/>
                      <a:pt x="51946" y="0"/>
                    </a:cubicBezTo>
                    <a:cubicBezTo>
                      <a:pt x="80635" y="0"/>
                      <a:pt x="103892" y="23257"/>
                      <a:pt x="103892" y="51946"/>
                    </a:cubicBezTo>
                    <a:close/>
                  </a:path>
                </a:pathLst>
              </a:custGeom>
              <a:solidFill>
                <a:schemeClr val="accent3"/>
              </a:solidFill>
              <a:ln w="28852"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53BFB288-85A6-C655-588B-C818A1E0904A}"/>
                  </a:ext>
                </a:extLst>
              </p:cNvPr>
              <p:cNvSpPr/>
              <p:nvPr/>
            </p:nvSpPr>
            <p:spPr>
              <a:xfrm>
                <a:off x="11501369" y="3538615"/>
                <a:ext cx="103892" cy="103892"/>
              </a:xfrm>
              <a:custGeom>
                <a:avLst/>
                <a:gdLst>
                  <a:gd name="connsiteX0" fmla="*/ 103892 w 103892"/>
                  <a:gd name="connsiteY0" fmla="*/ 51946 h 103892"/>
                  <a:gd name="connsiteX1" fmla="*/ 51946 w 103892"/>
                  <a:gd name="connsiteY1" fmla="*/ 103893 h 103892"/>
                  <a:gd name="connsiteX2" fmla="*/ 0 w 103892"/>
                  <a:gd name="connsiteY2" fmla="*/ 51946 h 103892"/>
                  <a:gd name="connsiteX3" fmla="*/ 51946 w 103892"/>
                  <a:gd name="connsiteY3" fmla="*/ 0 h 103892"/>
                  <a:gd name="connsiteX4" fmla="*/ 103892 w 103892"/>
                  <a:gd name="connsiteY4" fmla="*/ 51946 h 10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92" h="103892">
                    <a:moveTo>
                      <a:pt x="103892" y="51946"/>
                    </a:moveTo>
                    <a:cubicBezTo>
                      <a:pt x="103892" y="80635"/>
                      <a:pt x="80635" y="103893"/>
                      <a:pt x="51946" y="103893"/>
                    </a:cubicBezTo>
                    <a:cubicBezTo>
                      <a:pt x="23257" y="103893"/>
                      <a:pt x="0" y="80635"/>
                      <a:pt x="0" y="51946"/>
                    </a:cubicBezTo>
                    <a:cubicBezTo>
                      <a:pt x="0" y="23257"/>
                      <a:pt x="23257" y="0"/>
                      <a:pt x="51946" y="0"/>
                    </a:cubicBezTo>
                    <a:cubicBezTo>
                      <a:pt x="80635" y="0"/>
                      <a:pt x="103892" y="23257"/>
                      <a:pt x="103892" y="51946"/>
                    </a:cubicBezTo>
                    <a:close/>
                  </a:path>
                </a:pathLst>
              </a:custGeom>
              <a:solidFill>
                <a:schemeClr val="accent3"/>
              </a:solidFill>
              <a:ln w="28852" cap="flat">
                <a:noFill/>
                <a:prstDash val="solid"/>
                <a:miter/>
              </a:ln>
            </p:spPr>
            <p:txBody>
              <a:bodyPr rtlCol="0" anchor="ctr"/>
              <a:lstStyle/>
              <a:p>
                <a:endParaRPr lang="en-GB"/>
              </a:p>
            </p:txBody>
          </p:sp>
        </p:grpSp>
        <p:sp>
          <p:nvSpPr>
            <p:cNvPr id="9" name="Rectangle 8">
              <a:extLst>
                <a:ext uri="{FF2B5EF4-FFF2-40B4-BE49-F238E27FC236}">
                  <a16:creationId xmlns:a16="http://schemas.microsoft.com/office/drawing/2014/main" id="{1D535BCD-B2C5-2D35-D160-D9F94087807E}"/>
                </a:ext>
              </a:extLst>
            </p:cNvPr>
            <p:cNvSpPr/>
            <p:nvPr/>
          </p:nvSpPr>
          <p:spPr>
            <a:xfrm>
              <a:off x="2574608" y="2456497"/>
              <a:ext cx="1120140" cy="403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CC8475C4-EBBC-47A7-4CCC-E13207EDBA6F}"/>
                </a:ext>
              </a:extLst>
            </p:cNvPr>
            <p:cNvSpPr/>
            <p:nvPr/>
          </p:nvSpPr>
          <p:spPr>
            <a:xfrm>
              <a:off x="2795587" y="2451734"/>
              <a:ext cx="809625" cy="581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940C8277-CA41-3E4B-6C31-B7734D853243}"/>
              </a:ext>
            </a:extLst>
          </p:cNvPr>
          <p:cNvGrpSpPr/>
          <p:nvPr/>
        </p:nvGrpSpPr>
        <p:grpSpPr>
          <a:xfrm>
            <a:off x="3361013" y="2238519"/>
            <a:ext cx="329570" cy="427306"/>
            <a:chOff x="3235161" y="4045818"/>
            <a:chExt cx="1184564" cy="1535853"/>
          </a:xfrm>
        </p:grpSpPr>
        <p:grpSp>
          <p:nvGrpSpPr>
            <p:cNvPr id="134" name="Group 133">
              <a:extLst>
                <a:ext uri="{FF2B5EF4-FFF2-40B4-BE49-F238E27FC236}">
                  <a16:creationId xmlns:a16="http://schemas.microsoft.com/office/drawing/2014/main" id="{3824288E-3C60-0CC4-867A-9538CE3C4130}"/>
                </a:ext>
              </a:extLst>
            </p:cNvPr>
            <p:cNvGrpSpPr/>
            <p:nvPr/>
          </p:nvGrpSpPr>
          <p:grpSpPr>
            <a:xfrm>
              <a:off x="3235161" y="4572653"/>
              <a:ext cx="876657" cy="378695"/>
              <a:chOff x="3060764" y="4297889"/>
              <a:chExt cx="1166831" cy="504042"/>
            </a:xfrm>
          </p:grpSpPr>
          <p:sp>
            <p:nvSpPr>
              <p:cNvPr id="135" name="Freeform: Shape 134">
                <a:extLst>
                  <a:ext uri="{FF2B5EF4-FFF2-40B4-BE49-F238E27FC236}">
                    <a16:creationId xmlns:a16="http://schemas.microsoft.com/office/drawing/2014/main" id="{62A5879C-DBEE-2116-C2DB-72A50BA7EE95}"/>
                  </a:ext>
                </a:extLst>
              </p:cNvPr>
              <p:cNvSpPr/>
              <p:nvPr/>
            </p:nvSpPr>
            <p:spPr>
              <a:xfrm rot="2445832">
                <a:off x="3060764" y="4515121"/>
                <a:ext cx="979560" cy="286810"/>
              </a:xfrm>
              <a:custGeom>
                <a:avLst/>
                <a:gdLst>
                  <a:gd name="connsiteX0" fmla="*/ 7183 w 1505371"/>
                  <a:gd name="connsiteY0" fmla="*/ 14366 h 286810"/>
                  <a:gd name="connsiteX1" fmla="*/ 754738 w 1505371"/>
                  <a:gd name="connsiteY1" fmla="*/ 286811 h 286810"/>
                  <a:gd name="connsiteX2" fmla="*/ 1495880 w 1505371"/>
                  <a:gd name="connsiteY2" fmla="*/ 18984 h 286810"/>
                  <a:gd name="connsiteX3" fmla="*/ 1505372 w 1505371"/>
                  <a:gd name="connsiteY3" fmla="*/ 0 h 286810"/>
                  <a:gd name="connsiteX4" fmla="*/ 0 w 1505371"/>
                  <a:gd name="connsiteY4" fmla="*/ 0 h 286810"/>
                  <a:gd name="connsiteX5" fmla="*/ 7183 w 1505371"/>
                  <a:gd name="connsiteY5" fmla="*/ 14366 h 28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371" h="286810">
                    <a:moveTo>
                      <a:pt x="7183" y="14366"/>
                    </a:moveTo>
                    <a:cubicBezTo>
                      <a:pt x="83119" y="72344"/>
                      <a:pt x="388913" y="286811"/>
                      <a:pt x="754738" y="286811"/>
                    </a:cubicBezTo>
                    <a:cubicBezTo>
                      <a:pt x="1111071" y="286811"/>
                      <a:pt x="1410452" y="83119"/>
                      <a:pt x="1495880" y="18984"/>
                    </a:cubicBezTo>
                    <a:cubicBezTo>
                      <a:pt x="1502293" y="14110"/>
                      <a:pt x="1505372" y="6927"/>
                      <a:pt x="1505372" y="0"/>
                    </a:cubicBezTo>
                    <a:lnTo>
                      <a:pt x="0" y="0"/>
                    </a:lnTo>
                    <a:cubicBezTo>
                      <a:pt x="0" y="5387"/>
                      <a:pt x="2309" y="10518"/>
                      <a:pt x="7183" y="14366"/>
                    </a:cubicBezTo>
                    <a:close/>
                  </a:path>
                </a:pathLst>
              </a:custGeom>
              <a:solidFill>
                <a:schemeClr val="accent1"/>
              </a:solidFill>
              <a:ln w="25508"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94F56C58-22BA-DC4F-776B-FF4E7D0F7829}"/>
                  </a:ext>
                </a:extLst>
              </p:cNvPr>
              <p:cNvSpPr/>
              <p:nvPr/>
            </p:nvSpPr>
            <p:spPr>
              <a:xfrm rot="2445832">
                <a:off x="3248035" y="4297889"/>
                <a:ext cx="979560" cy="286810"/>
              </a:xfrm>
              <a:custGeom>
                <a:avLst/>
                <a:gdLst>
                  <a:gd name="connsiteX0" fmla="*/ 754482 w 1505371"/>
                  <a:gd name="connsiteY0" fmla="*/ 0 h 286810"/>
                  <a:gd name="connsiteX1" fmla="*/ 7183 w 1505371"/>
                  <a:gd name="connsiteY1" fmla="*/ 272445 h 286810"/>
                  <a:gd name="connsiteX2" fmla="*/ 0 w 1505371"/>
                  <a:gd name="connsiteY2" fmla="*/ 286811 h 286810"/>
                  <a:gd name="connsiteX3" fmla="*/ 1505372 w 1505371"/>
                  <a:gd name="connsiteY3" fmla="*/ 286811 h 286810"/>
                  <a:gd name="connsiteX4" fmla="*/ 1495880 w 1505371"/>
                  <a:gd name="connsiteY4" fmla="*/ 267827 h 286810"/>
                  <a:gd name="connsiteX5" fmla="*/ 754482 w 1505371"/>
                  <a:gd name="connsiteY5" fmla="*/ 0 h 28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371" h="286810">
                    <a:moveTo>
                      <a:pt x="754482" y="0"/>
                    </a:moveTo>
                    <a:cubicBezTo>
                      <a:pt x="388913" y="0"/>
                      <a:pt x="83119" y="214467"/>
                      <a:pt x="7183" y="272445"/>
                    </a:cubicBezTo>
                    <a:cubicBezTo>
                      <a:pt x="2309" y="276036"/>
                      <a:pt x="0" y="281423"/>
                      <a:pt x="0" y="286811"/>
                    </a:cubicBezTo>
                    <a:lnTo>
                      <a:pt x="1505372" y="286811"/>
                    </a:lnTo>
                    <a:cubicBezTo>
                      <a:pt x="1505372" y="279628"/>
                      <a:pt x="1502293" y="272445"/>
                      <a:pt x="1495880" y="267827"/>
                    </a:cubicBezTo>
                    <a:cubicBezTo>
                      <a:pt x="1410196" y="203692"/>
                      <a:pt x="1110815" y="0"/>
                      <a:pt x="754482" y="0"/>
                    </a:cubicBezTo>
                    <a:close/>
                  </a:path>
                </a:pathLst>
              </a:custGeom>
              <a:solidFill>
                <a:srgbClr val="A4CE4E"/>
              </a:solidFill>
              <a:ln w="25508" cap="flat">
                <a:noFill/>
                <a:prstDash val="solid"/>
                <a:miter/>
              </a:ln>
            </p:spPr>
            <p:txBody>
              <a:bodyPr rtlCol="0" anchor="ctr"/>
              <a:lstStyle/>
              <a:p>
                <a:endParaRPr lang="en-GB"/>
              </a:p>
            </p:txBody>
          </p:sp>
        </p:grpSp>
        <p:grpSp>
          <p:nvGrpSpPr>
            <p:cNvPr id="137" name="Graphic 4">
              <a:extLst>
                <a:ext uri="{FF2B5EF4-FFF2-40B4-BE49-F238E27FC236}">
                  <a16:creationId xmlns:a16="http://schemas.microsoft.com/office/drawing/2014/main" id="{4548F3B9-4A6E-5BDC-616D-B84DA2B0C100}"/>
                </a:ext>
              </a:extLst>
            </p:cNvPr>
            <p:cNvGrpSpPr/>
            <p:nvPr/>
          </p:nvGrpSpPr>
          <p:grpSpPr>
            <a:xfrm rot="7604594">
              <a:off x="3836261" y="4198312"/>
              <a:ext cx="735958" cy="430970"/>
              <a:chOff x="4385866" y="2485152"/>
              <a:chExt cx="1505371" cy="573621"/>
            </a:xfrm>
            <a:solidFill>
              <a:srgbClr val="A4CE4E"/>
            </a:solidFill>
          </p:grpSpPr>
          <p:sp>
            <p:nvSpPr>
              <p:cNvPr id="138" name="Freeform: Shape 137">
                <a:extLst>
                  <a:ext uri="{FF2B5EF4-FFF2-40B4-BE49-F238E27FC236}">
                    <a16:creationId xmlns:a16="http://schemas.microsoft.com/office/drawing/2014/main" id="{C7C25348-5CAD-9080-A75A-9567F4C262BD}"/>
                  </a:ext>
                </a:extLst>
              </p:cNvPr>
              <p:cNvSpPr/>
              <p:nvPr/>
            </p:nvSpPr>
            <p:spPr>
              <a:xfrm>
                <a:off x="4385866" y="2771962"/>
                <a:ext cx="1505371" cy="286810"/>
              </a:xfrm>
              <a:custGeom>
                <a:avLst/>
                <a:gdLst>
                  <a:gd name="connsiteX0" fmla="*/ 7183 w 1505371"/>
                  <a:gd name="connsiteY0" fmla="*/ 14366 h 286810"/>
                  <a:gd name="connsiteX1" fmla="*/ 754738 w 1505371"/>
                  <a:gd name="connsiteY1" fmla="*/ 286811 h 286810"/>
                  <a:gd name="connsiteX2" fmla="*/ 1495880 w 1505371"/>
                  <a:gd name="connsiteY2" fmla="*/ 18984 h 286810"/>
                  <a:gd name="connsiteX3" fmla="*/ 1505372 w 1505371"/>
                  <a:gd name="connsiteY3" fmla="*/ 0 h 286810"/>
                  <a:gd name="connsiteX4" fmla="*/ 0 w 1505371"/>
                  <a:gd name="connsiteY4" fmla="*/ 0 h 286810"/>
                  <a:gd name="connsiteX5" fmla="*/ 7183 w 1505371"/>
                  <a:gd name="connsiteY5" fmla="*/ 14366 h 28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371" h="286810">
                    <a:moveTo>
                      <a:pt x="7183" y="14366"/>
                    </a:moveTo>
                    <a:cubicBezTo>
                      <a:pt x="83119" y="72344"/>
                      <a:pt x="388913" y="286811"/>
                      <a:pt x="754738" y="286811"/>
                    </a:cubicBezTo>
                    <a:cubicBezTo>
                      <a:pt x="1111071" y="286811"/>
                      <a:pt x="1410452" y="83119"/>
                      <a:pt x="1495880" y="18984"/>
                    </a:cubicBezTo>
                    <a:cubicBezTo>
                      <a:pt x="1502293" y="14110"/>
                      <a:pt x="1505372" y="6927"/>
                      <a:pt x="1505372" y="0"/>
                    </a:cubicBezTo>
                    <a:lnTo>
                      <a:pt x="0" y="0"/>
                    </a:lnTo>
                    <a:cubicBezTo>
                      <a:pt x="0" y="5387"/>
                      <a:pt x="2309" y="10518"/>
                      <a:pt x="7183" y="14366"/>
                    </a:cubicBezTo>
                    <a:close/>
                  </a:path>
                </a:pathLst>
              </a:custGeom>
              <a:solidFill>
                <a:schemeClr val="accent3"/>
              </a:solidFill>
              <a:ln w="25508" cap="flat">
                <a:noFill/>
                <a:prstDash val="solid"/>
                <a:miter/>
              </a:ln>
            </p:spPr>
            <p:txBody>
              <a:bodyPr rtlCol="0" anchor="ctr"/>
              <a:lstStyle/>
              <a:p>
                <a:endParaRPr lang="en-GB" dirty="0"/>
              </a:p>
            </p:txBody>
          </p:sp>
          <p:sp>
            <p:nvSpPr>
              <p:cNvPr id="139" name="Freeform: Shape 138">
                <a:extLst>
                  <a:ext uri="{FF2B5EF4-FFF2-40B4-BE49-F238E27FC236}">
                    <a16:creationId xmlns:a16="http://schemas.microsoft.com/office/drawing/2014/main" id="{BE1F2852-86B9-5EC2-A793-8A5683246101}"/>
                  </a:ext>
                </a:extLst>
              </p:cNvPr>
              <p:cNvSpPr/>
              <p:nvPr/>
            </p:nvSpPr>
            <p:spPr>
              <a:xfrm>
                <a:off x="4385866" y="2485152"/>
                <a:ext cx="1505371" cy="286810"/>
              </a:xfrm>
              <a:custGeom>
                <a:avLst/>
                <a:gdLst>
                  <a:gd name="connsiteX0" fmla="*/ 754482 w 1505371"/>
                  <a:gd name="connsiteY0" fmla="*/ 0 h 286810"/>
                  <a:gd name="connsiteX1" fmla="*/ 7183 w 1505371"/>
                  <a:gd name="connsiteY1" fmla="*/ 272445 h 286810"/>
                  <a:gd name="connsiteX2" fmla="*/ 0 w 1505371"/>
                  <a:gd name="connsiteY2" fmla="*/ 286811 h 286810"/>
                  <a:gd name="connsiteX3" fmla="*/ 1505372 w 1505371"/>
                  <a:gd name="connsiteY3" fmla="*/ 286811 h 286810"/>
                  <a:gd name="connsiteX4" fmla="*/ 1495880 w 1505371"/>
                  <a:gd name="connsiteY4" fmla="*/ 267827 h 286810"/>
                  <a:gd name="connsiteX5" fmla="*/ 754482 w 1505371"/>
                  <a:gd name="connsiteY5" fmla="*/ 0 h 28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371" h="286810">
                    <a:moveTo>
                      <a:pt x="754482" y="0"/>
                    </a:moveTo>
                    <a:cubicBezTo>
                      <a:pt x="388913" y="0"/>
                      <a:pt x="83119" y="214467"/>
                      <a:pt x="7183" y="272445"/>
                    </a:cubicBezTo>
                    <a:cubicBezTo>
                      <a:pt x="2309" y="276036"/>
                      <a:pt x="0" y="281423"/>
                      <a:pt x="0" y="286811"/>
                    </a:cubicBezTo>
                    <a:lnTo>
                      <a:pt x="1505372" y="286811"/>
                    </a:lnTo>
                    <a:cubicBezTo>
                      <a:pt x="1505372" y="279628"/>
                      <a:pt x="1502293" y="272445"/>
                      <a:pt x="1495880" y="267827"/>
                    </a:cubicBezTo>
                    <a:cubicBezTo>
                      <a:pt x="1410196" y="203692"/>
                      <a:pt x="1110815" y="0"/>
                      <a:pt x="754482" y="0"/>
                    </a:cubicBezTo>
                    <a:close/>
                  </a:path>
                </a:pathLst>
              </a:custGeom>
              <a:solidFill>
                <a:srgbClr val="A4CE4E"/>
              </a:solidFill>
              <a:ln w="25508" cap="flat">
                <a:noFill/>
                <a:prstDash val="solid"/>
                <a:miter/>
              </a:ln>
            </p:spPr>
            <p:txBody>
              <a:bodyPr rtlCol="0" anchor="ctr"/>
              <a:lstStyle/>
              <a:p>
                <a:endParaRPr lang="en-GB"/>
              </a:p>
            </p:txBody>
          </p:sp>
        </p:grpSp>
        <p:cxnSp>
          <p:nvCxnSpPr>
            <p:cNvPr id="140" name="Straight Connector 139">
              <a:extLst>
                <a:ext uri="{FF2B5EF4-FFF2-40B4-BE49-F238E27FC236}">
                  <a16:creationId xmlns:a16="http://schemas.microsoft.com/office/drawing/2014/main" id="{65A3DF22-6ADB-5C05-C014-9CF50F33BF0B}"/>
                </a:ext>
              </a:extLst>
            </p:cNvPr>
            <p:cNvCxnSpPr>
              <a:cxnSpLocks/>
            </p:cNvCxnSpPr>
            <p:nvPr/>
          </p:nvCxnSpPr>
          <p:spPr>
            <a:xfrm flipV="1">
              <a:off x="4009380" y="4695824"/>
              <a:ext cx="0" cy="8858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23" name="Picture 22" descr="A picture containing text, iPod, vector graphics&#10;&#10;Description automatically generated">
            <a:extLst>
              <a:ext uri="{FF2B5EF4-FFF2-40B4-BE49-F238E27FC236}">
                <a16:creationId xmlns:a16="http://schemas.microsoft.com/office/drawing/2014/main" id="{1507CFC7-3C08-05EF-10CA-FB280E699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896" y="2893115"/>
            <a:ext cx="519485" cy="519485"/>
          </a:xfrm>
          <a:prstGeom prst="rect">
            <a:avLst/>
          </a:prstGeom>
        </p:spPr>
      </p:pic>
      <p:pic>
        <p:nvPicPr>
          <p:cNvPr id="25" name="Picture 24" descr="Icon&#10;&#10;Description automatically generated">
            <a:extLst>
              <a:ext uri="{FF2B5EF4-FFF2-40B4-BE49-F238E27FC236}">
                <a16:creationId xmlns:a16="http://schemas.microsoft.com/office/drawing/2014/main" id="{D581F127-A3EF-21B0-A768-050034975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9704" y="2966505"/>
            <a:ext cx="476250" cy="476250"/>
          </a:xfrm>
          <a:prstGeom prst="rect">
            <a:avLst/>
          </a:prstGeom>
        </p:spPr>
      </p:pic>
      <p:pic>
        <p:nvPicPr>
          <p:cNvPr id="27" name="Picture 26" descr="Icon&#10;&#10;Description automatically generated">
            <a:extLst>
              <a:ext uri="{FF2B5EF4-FFF2-40B4-BE49-F238E27FC236}">
                <a16:creationId xmlns:a16="http://schemas.microsoft.com/office/drawing/2014/main" id="{84C6D45E-5127-2145-72AD-A7E7F30BE1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2355" y="2174240"/>
            <a:ext cx="400050" cy="400050"/>
          </a:xfrm>
          <a:prstGeom prst="rect">
            <a:avLst/>
          </a:prstGeom>
        </p:spPr>
      </p:pic>
      <p:pic>
        <p:nvPicPr>
          <p:cNvPr id="29" name="Picture 28" descr="Icon&#10;&#10;Description automatically generated">
            <a:extLst>
              <a:ext uri="{FF2B5EF4-FFF2-40B4-BE49-F238E27FC236}">
                <a16:creationId xmlns:a16="http://schemas.microsoft.com/office/drawing/2014/main" id="{708A4C16-3728-7D4C-C525-8DDCE1FD44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2086" y="2153920"/>
            <a:ext cx="431800" cy="431800"/>
          </a:xfrm>
          <a:prstGeom prst="rect">
            <a:avLst/>
          </a:prstGeom>
        </p:spPr>
      </p:pic>
      <p:pic>
        <p:nvPicPr>
          <p:cNvPr id="31" name="Picture 30" descr="Icon&#10;&#10;Description automatically generated">
            <a:extLst>
              <a:ext uri="{FF2B5EF4-FFF2-40B4-BE49-F238E27FC236}">
                <a16:creationId xmlns:a16="http://schemas.microsoft.com/office/drawing/2014/main" id="{49A620BD-8735-C527-500F-5337184DE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1673" y="2932430"/>
            <a:ext cx="454660" cy="454660"/>
          </a:xfrm>
          <a:prstGeom prst="rect">
            <a:avLst/>
          </a:prstGeom>
        </p:spPr>
      </p:pic>
      <p:cxnSp>
        <p:nvCxnSpPr>
          <p:cNvPr id="7" name="!!Straight Connector 239">
            <a:extLst>
              <a:ext uri="{FF2B5EF4-FFF2-40B4-BE49-F238E27FC236}">
                <a16:creationId xmlns:a16="http://schemas.microsoft.com/office/drawing/2014/main" id="{7A3AEE9A-DDDB-A173-232F-B42493BFFBFC}"/>
              </a:ext>
            </a:extLst>
          </p:cNvPr>
          <p:cNvCxnSpPr>
            <a:cxnSpLocks/>
          </p:cNvCxnSpPr>
          <p:nvPr/>
        </p:nvCxnSpPr>
        <p:spPr>
          <a:xfrm>
            <a:off x="190500" y="2782957"/>
            <a:ext cx="876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F0AC71C-CA07-146B-F8D0-7C7BC83C16F9}"/>
              </a:ext>
            </a:extLst>
          </p:cNvPr>
          <p:cNvCxnSpPr>
            <a:cxnSpLocks/>
          </p:cNvCxnSpPr>
          <p:nvPr/>
        </p:nvCxnSpPr>
        <p:spPr>
          <a:xfrm rot="10800000">
            <a:off x="8430168" y="2518003"/>
            <a:ext cx="0" cy="262393"/>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C669F2B-82DA-73EC-5D73-D6CE6B3FF9A2}"/>
              </a:ext>
            </a:extLst>
          </p:cNvPr>
          <p:cNvCxnSpPr>
            <a:cxnSpLocks/>
          </p:cNvCxnSpPr>
          <p:nvPr/>
        </p:nvCxnSpPr>
        <p:spPr>
          <a:xfrm>
            <a:off x="7459428" y="2789307"/>
            <a:ext cx="0" cy="262393"/>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AEEEE9E-FDD8-DB79-5E2F-DBDA78C39B70}"/>
              </a:ext>
            </a:extLst>
          </p:cNvPr>
          <p:cNvCxnSpPr>
            <a:cxnSpLocks/>
          </p:cNvCxnSpPr>
          <p:nvPr/>
        </p:nvCxnSpPr>
        <p:spPr>
          <a:xfrm rot="10800000">
            <a:off x="6488686" y="2518003"/>
            <a:ext cx="0" cy="262393"/>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087B68D-3806-F420-0DB0-6607254AEC45}"/>
              </a:ext>
            </a:extLst>
          </p:cNvPr>
          <p:cNvCxnSpPr>
            <a:cxnSpLocks/>
          </p:cNvCxnSpPr>
          <p:nvPr/>
        </p:nvCxnSpPr>
        <p:spPr>
          <a:xfrm>
            <a:off x="5517944" y="2789307"/>
            <a:ext cx="0" cy="262393"/>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37AFDC2-942C-F612-7939-19D41ECF124A}"/>
              </a:ext>
            </a:extLst>
          </p:cNvPr>
          <p:cNvCxnSpPr>
            <a:cxnSpLocks/>
          </p:cNvCxnSpPr>
          <p:nvPr/>
        </p:nvCxnSpPr>
        <p:spPr>
          <a:xfrm rot="10800000">
            <a:off x="4547202" y="2518003"/>
            <a:ext cx="0" cy="262393"/>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0E216EE-FEC7-2C8D-9DF5-997685DD1ECD}"/>
              </a:ext>
            </a:extLst>
          </p:cNvPr>
          <p:cNvCxnSpPr>
            <a:cxnSpLocks/>
          </p:cNvCxnSpPr>
          <p:nvPr/>
        </p:nvCxnSpPr>
        <p:spPr>
          <a:xfrm>
            <a:off x="3576460" y="2789307"/>
            <a:ext cx="0" cy="262393"/>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1327B06-8849-CA24-1452-2C0AC3D5C6BC}"/>
              </a:ext>
            </a:extLst>
          </p:cNvPr>
          <p:cNvCxnSpPr>
            <a:cxnSpLocks/>
          </p:cNvCxnSpPr>
          <p:nvPr/>
        </p:nvCxnSpPr>
        <p:spPr>
          <a:xfrm rot="10800000">
            <a:off x="2605718" y="2518003"/>
            <a:ext cx="0" cy="262393"/>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D346CCC-907D-C1A4-9E3C-1D106F215266}"/>
              </a:ext>
            </a:extLst>
          </p:cNvPr>
          <p:cNvCxnSpPr>
            <a:cxnSpLocks/>
          </p:cNvCxnSpPr>
          <p:nvPr/>
        </p:nvCxnSpPr>
        <p:spPr>
          <a:xfrm>
            <a:off x="1634976" y="2789307"/>
            <a:ext cx="0" cy="262393"/>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5E69CE9-F071-18AE-161A-95F4C0A1FB1A}"/>
              </a:ext>
            </a:extLst>
          </p:cNvPr>
          <p:cNvCxnSpPr>
            <a:cxnSpLocks/>
          </p:cNvCxnSpPr>
          <p:nvPr/>
        </p:nvCxnSpPr>
        <p:spPr>
          <a:xfrm rot="10800000">
            <a:off x="664234" y="2518003"/>
            <a:ext cx="0" cy="262393"/>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0FC269E-2348-C825-06E4-48694AC4883B}"/>
              </a:ext>
            </a:extLst>
          </p:cNvPr>
          <p:cNvSpPr txBox="1"/>
          <p:nvPr/>
        </p:nvSpPr>
        <p:spPr>
          <a:xfrm>
            <a:off x="242368" y="2072640"/>
            <a:ext cx="861060" cy="369332"/>
          </a:xfrm>
          <a:prstGeom prst="rect">
            <a:avLst/>
          </a:prstGeom>
          <a:noFill/>
        </p:spPr>
        <p:txBody>
          <a:bodyPr wrap="square" rtlCol="0">
            <a:spAutoFit/>
          </a:bodyPr>
          <a:lstStyle/>
          <a:p>
            <a:pPr algn="ctr"/>
            <a:r>
              <a:rPr lang="en-US" dirty="0">
                <a:latin typeface="+mj-lt"/>
              </a:rPr>
              <a:t>1868</a:t>
            </a:r>
            <a:endParaRPr lang="en-GB" dirty="0">
              <a:latin typeface="+mj-lt"/>
            </a:endParaRPr>
          </a:p>
        </p:txBody>
      </p:sp>
      <p:sp>
        <p:nvSpPr>
          <p:cNvPr id="148" name="TextBox 147">
            <a:extLst>
              <a:ext uri="{FF2B5EF4-FFF2-40B4-BE49-F238E27FC236}">
                <a16:creationId xmlns:a16="http://schemas.microsoft.com/office/drawing/2014/main" id="{26DE3981-A09B-816E-B48F-9810E2771C81}"/>
              </a:ext>
            </a:extLst>
          </p:cNvPr>
          <p:cNvSpPr txBox="1"/>
          <p:nvPr/>
        </p:nvSpPr>
        <p:spPr>
          <a:xfrm>
            <a:off x="197918" y="1728800"/>
            <a:ext cx="949960" cy="323165"/>
          </a:xfrm>
          <a:prstGeom prst="rect">
            <a:avLst/>
          </a:prstGeom>
          <a:noFill/>
        </p:spPr>
        <p:txBody>
          <a:bodyPr wrap="square" lIns="0" tIns="0" rIns="0" bIns="0" rtlCol="0">
            <a:spAutoFit/>
          </a:bodyPr>
          <a:lstStyle/>
          <a:p>
            <a:pPr algn="ctr"/>
            <a:r>
              <a:rPr lang="en-GB" sz="700" dirty="0"/>
              <a:t>154 years ago, the Metropolitan Life Company was founded</a:t>
            </a:r>
          </a:p>
        </p:txBody>
      </p:sp>
      <p:sp>
        <p:nvSpPr>
          <p:cNvPr id="149" name="TextBox 148">
            <a:extLst>
              <a:ext uri="{FF2B5EF4-FFF2-40B4-BE49-F238E27FC236}">
                <a16:creationId xmlns:a16="http://schemas.microsoft.com/office/drawing/2014/main" id="{02109B79-A8D3-2112-F2A4-1CC5BA917E96}"/>
              </a:ext>
            </a:extLst>
          </p:cNvPr>
          <p:cNvSpPr txBox="1"/>
          <p:nvPr/>
        </p:nvSpPr>
        <p:spPr>
          <a:xfrm>
            <a:off x="1217651" y="3055244"/>
            <a:ext cx="861060" cy="369332"/>
          </a:xfrm>
          <a:prstGeom prst="rect">
            <a:avLst/>
          </a:prstGeom>
          <a:noFill/>
        </p:spPr>
        <p:txBody>
          <a:bodyPr wrap="square" rtlCol="0">
            <a:spAutoFit/>
          </a:bodyPr>
          <a:lstStyle/>
          <a:p>
            <a:pPr algn="ctr"/>
            <a:r>
              <a:rPr lang="en-US" dirty="0">
                <a:latin typeface="+mj-lt"/>
              </a:rPr>
              <a:t>1906</a:t>
            </a:r>
            <a:endParaRPr lang="en-GB" dirty="0">
              <a:latin typeface="+mj-lt"/>
            </a:endParaRPr>
          </a:p>
        </p:txBody>
      </p:sp>
      <p:sp>
        <p:nvSpPr>
          <p:cNvPr id="150" name="TextBox 149">
            <a:extLst>
              <a:ext uri="{FF2B5EF4-FFF2-40B4-BE49-F238E27FC236}">
                <a16:creationId xmlns:a16="http://schemas.microsoft.com/office/drawing/2014/main" id="{0F5A108A-97E5-4A8E-21A5-9CD6D6752040}"/>
              </a:ext>
            </a:extLst>
          </p:cNvPr>
          <p:cNvSpPr txBox="1"/>
          <p:nvPr/>
        </p:nvSpPr>
        <p:spPr>
          <a:xfrm>
            <a:off x="1009837" y="3542873"/>
            <a:ext cx="1276688" cy="538609"/>
          </a:xfrm>
          <a:prstGeom prst="rect">
            <a:avLst/>
          </a:prstGeom>
          <a:noFill/>
        </p:spPr>
        <p:txBody>
          <a:bodyPr wrap="square" lIns="0" tIns="0" rIns="0" bIns="0" rtlCol="0">
            <a:spAutoFit/>
          </a:bodyPr>
          <a:lstStyle/>
          <a:p>
            <a:pPr algn="ctr"/>
            <a:r>
              <a:rPr lang="en-GB" sz="700" dirty="0"/>
              <a:t>After the San Francisco earthquake, the Metropolitan Life US insurance company to send employees into the city to help pay claims on the spot</a:t>
            </a:r>
          </a:p>
        </p:txBody>
      </p:sp>
      <p:sp>
        <p:nvSpPr>
          <p:cNvPr id="151" name="TextBox 150">
            <a:extLst>
              <a:ext uri="{FF2B5EF4-FFF2-40B4-BE49-F238E27FC236}">
                <a16:creationId xmlns:a16="http://schemas.microsoft.com/office/drawing/2014/main" id="{72C79534-A872-9025-384D-831BB0E87807}"/>
              </a:ext>
            </a:extLst>
          </p:cNvPr>
          <p:cNvSpPr txBox="1"/>
          <p:nvPr/>
        </p:nvSpPr>
        <p:spPr>
          <a:xfrm>
            <a:off x="2177739" y="2072640"/>
            <a:ext cx="861060" cy="369332"/>
          </a:xfrm>
          <a:prstGeom prst="rect">
            <a:avLst/>
          </a:prstGeom>
          <a:noFill/>
        </p:spPr>
        <p:txBody>
          <a:bodyPr wrap="square" rtlCol="0">
            <a:spAutoFit/>
          </a:bodyPr>
          <a:lstStyle/>
          <a:p>
            <a:pPr algn="ctr"/>
            <a:r>
              <a:rPr lang="en-US" dirty="0">
                <a:latin typeface="+mj-lt"/>
              </a:rPr>
              <a:t>1912</a:t>
            </a:r>
            <a:endParaRPr lang="en-GB" dirty="0">
              <a:latin typeface="+mj-lt"/>
            </a:endParaRPr>
          </a:p>
        </p:txBody>
      </p:sp>
      <p:sp>
        <p:nvSpPr>
          <p:cNvPr id="153" name="TextBox 152">
            <a:extLst>
              <a:ext uri="{FF2B5EF4-FFF2-40B4-BE49-F238E27FC236}">
                <a16:creationId xmlns:a16="http://schemas.microsoft.com/office/drawing/2014/main" id="{2F9E8914-FB2C-E554-423F-47D6A1503EF0}"/>
              </a:ext>
            </a:extLst>
          </p:cNvPr>
          <p:cNvSpPr txBox="1"/>
          <p:nvPr/>
        </p:nvSpPr>
        <p:spPr>
          <a:xfrm>
            <a:off x="3130117" y="3055244"/>
            <a:ext cx="861060" cy="369332"/>
          </a:xfrm>
          <a:prstGeom prst="rect">
            <a:avLst/>
          </a:prstGeom>
          <a:noFill/>
        </p:spPr>
        <p:txBody>
          <a:bodyPr wrap="square" rtlCol="0">
            <a:spAutoFit/>
          </a:bodyPr>
          <a:lstStyle/>
          <a:p>
            <a:pPr algn="ctr"/>
            <a:r>
              <a:rPr lang="en-US" dirty="0">
                <a:latin typeface="+mj-lt"/>
              </a:rPr>
              <a:t>1930</a:t>
            </a:r>
            <a:endParaRPr lang="en-GB" dirty="0">
              <a:latin typeface="+mj-lt"/>
            </a:endParaRPr>
          </a:p>
        </p:txBody>
      </p:sp>
      <p:sp>
        <p:nvSpPr>
          <p:cNvPr id="155" name="TextBox 154">
            <a:extLst>
              <a:ext uri="{FF2B5EF4-FFF2-40B4-BE49-F238E27FC236}">
                <a16:creationId xmlns:a16="http://schemas.microsoft.com/office/drawing/2014/main" id="{1A34E491-301D-1226-B770-FB467B441A4B}"/>
              </a:ext>
            </a:extLst>
          </p:cNvPr>
          <p:cNvSpPr txBox="1"/>
          <p:nvPr/>
        </p:nvSpPr>
        <p:spPr>
          <a:xfrm>
            <a:off x="2988092" y="3542873"/>
            <a:ext cx="1167002" cy="538609"/>
          </a:xfrm>
          <a:prstGeom prst="rect">
            <a:avLst/>
          </a:prstGeom>
          <a:noFill/>
        </p:spPr>
        <p:txBody>
          <a:bodyPr wrap="square" lIns="0" tIns="0" rIns="0" bIns="0" rtlCol="0">
            <a:spAutoFit/>
          </a:bodyPr>
          <a:lstStyle/>
          <a:p>
            <a:pPr algn="ctr"/>
            <a:r>
              <a:rPr lang="en-GB" sz="700" dirty="0"/>
              <a:t>Throughout great depression Metropolitan Life aided thousands of farmers, meaning that over 7,000 farms were able to re-open</a:t>
            </a:r>
          </a:p>
        </p:txBody>
      </p:sp>
      <p:sp>
        <p:nvSpPr>
          <p:cNvPr id="156" name="TextBox 155">
            <a:extLst>
              <a:ext uri="{FF2B5EF4-FFF2-40B4-BE49-F238E27FC236}">
                <a16:creationId xmlns:a16="http://schemas.microsoft.com/office/drawing/2014/main" id="{4AE7578F-B3CD-60D0-548F-E476BB603D32}"/>
              </a:ext>
            </a:extLst>
          </p:cNvPr>
          <p:cNvSpPr txBox="1"/>
          <p:nvPr/>
        </p:nvSpPr>
        <p:spPr>
          <a:xfrm>
            <a:off x="4104958" y="2072640"/>
            <a:ext cx="861060" cy="369332"/>
          </a:xfrm>
          <a:prstGeom prst="rect">
            <a:avLst/>
          </a:prstGeom>
          <a:noFill/>
        </p:spPr>
        <p:txBody>
          <a:bodyPr wrap="square" rtlCol="0">
            <a:spAutoFit/>
          </a:bodyPr>
          <a:lstStyle/>
          <a:p>
            <a:pPr algn="ctr"/>
            <a:r>
              <a:rPr lang="en-US" dirty="0">
                <a:latin typeface="+mj-lt"/>
              </a:rPr>
              <a:t>1986</a:t>
            </a:r>
            <a:endParaRPr lang="en-GB" dirty="0">
              <a:latin typeface="+mj-lt"/>
            </a:endParaRPr>
          </a:p>
        </p:txBody>
      </p:sp>
      <p:sp>
        <p:nvSpPr>
          <p:cNvPr id="157" name="TextBox 156">
            <a:extLst>
              <a:ext uri="{FF2B5EF4-FFF2-40B4-BE49-F238E27FC236}">
                <a16:creationId xmlns:a16="http://schemas.microsoft.com/office/drawing/2014/main" id="{F9F894F4-01C3-9E92-0EC3-BBD49A9B16BE}"/>
              </a:ext>
            </a:extLst>
          </p:cNvPr>
          <p:cNvSpPr txBox="1"/>
          <p:nvPr/>
        </p:nvSpPr>
        <p:spPr>
          <a:xfrm>
            <a:off x="5089727" y="3055244"/>
            <a:ext cx="861060" cy="369332"/>
          </a:xfrm>
          <a:prstGeom prst="rect">
            <a:avLst/>
          </a:prstGeom>
          <a:noFill/>
        </p:spPr>
        <p:txBody>
          <a:bodyPr wrap="square" rtlCol="0">
            <a:spAutoFit/>
          </a:bodyPr>
          <a:lstStyle/>
          <a:p>
            <a:pPr algn="ctr"/>
            <a:r>
              <a:rPr lang="en-US" dirty="0">
                <a:latin typeface="+mj-lt"/>
              </a:rPr>
              <a:t>1993</a:t>
            </a:r>
            <a:endParaRPr lang="en-GB" dirty="0">
              <a:latin typeface="+mj-lt"/>
            </a:endParaRPr>
          </a:p>
        </p:txBody>
      </p:sp>
      <p:sp>
        <p:nvSpPr>
          <p:cNvPr id="158" name="TextBox 157">
            <a:extLst>
              <a:ext uri="{FF2B5EF4-FFF2-40B4-BE49-F238E27FC236}">
                <a16:creationId xmlns:a16="http://schemas.microsoft.com/office/drawing/2014/main" id="{7ADA684A-7EB0-0720-06BE-90855AFF1804}"/>
              </a:ext>
            </a:extLst>
          </p:cNvPr>
          <p:cNvSpPr txBox="1"/>
          <p:nvPr/>
        </p:nvSpPr>
        <p:spPr>
          <a:xfrm>
            <a:off x="7045637" y="3055244"/>
            <a:ext cx="861060" cy="369332"/>
          </a:xfrm>
          <a:prstGeom prst="rect">
            <a:avLst/>
          </a:prstGeom>
          <a:noFill/>
        </p:spPr>
        <p:txBody>
          <a:bodyPr wrap="square" rtlCol="0">
            <a:spAutoFit/>
          </a:bodyPr>
          <a:lstStyle/>
          <a:p>
            <a:pPr algn="ctr"/>
            <a:r>
              <a:rPr lang="en-US" dirty="0">
                <a:latin typeface="+mj-lt"/>
              </a:rPr>
              <a:t>2005</a:t>
            </a:r>
            <a:endParaRPr lang="en-GB" dirty="0">
              <a:latin typeface="+mj-lt"/>
            </a:endParaRPr>
          </a:p>
        </p:txBody>
      </p:sp>
      <p:sp>
        <p:nvSpPr>
          <p:cNvPr id="159" name="TextBox 158">
            <a:extLst>
              <a:ext uri="{FF2B5EF4-FFF2-40B4-BE49-F238E27FC236}">
                <a16:creationId xmlns:a16="http://schemas.microsoft.com/office/drawing/2014/main" id="{7583591F-DBC4-C08E-CCBF-501D6EF01145}"/>
              </a:ext>
            </a:extLst>
          </p:cNvPr>
          <p:cNvSpPr txBox="1"/>
          <p:nvPr/>
        </p:nvSpPr>
        <p:spPr>
          <a:xfrm>
            <a:off x="6058156" y="2072640"/>
            <a:ext cx="861060" cy="369332"/>
          </a:xfrm>
          <a:prstGeom prst="rect">
            <a:avLst/>
          </a:prstGeom>
          <a:noFill/>
        </p:spPr>
        <p:txBody>
          <a:bodyPr wrap="square" rtlCol="0">
            <a:spAutoFit/>
          </a:bodyPr>
          <a:lstStyle/>
          <a:p>
            <a:pPr algn="ctr"/>
            <a:r>
              <a:rPr lang="en-US" dirty="0">
                <a:latin typeface="+mj-lt"/>
              </a:rPr>
              <a:t>2001</a:t>
            </a:r>
            <a:endParaRPr lang="en-GB" dirty="0">
              <a:latin typeface="+mj-lt"/>
            </a:endParaRPr>
          </a:p>
        </p:txBody>
      </p:sp>
      <p:sp>
        <p:nvSpPr>
          <p:cNvPr id="160" name="TextBox 159">
            <a:extLst>
              <a:ext uri="{FF2B5EF4-FFF2-40B4-BE49-F238E27FC236}">
                <a16:creationId xmlns:a16="http://schemas.microsoft.com/office/drawing/2014/main" id="{10FCDCF4-0FF7-B4FE-531A-E1D156165B91}"/>
              </a:ext>
            </a:extLst>
          </p:cNvPr>
          <p:cNvSpPr txBox="1"/>
          <p:nvPr/>
        </p:nvSpPr>
        <p:spPr>
          <a:xfrm>
            <a:off x="7996709" y="2072640"/>
            <a:ext cx="861060" cy="369332"/>
          </a:xfrm>
          <a:prstGeom prst="rect">
            <a:avLst/>
          </a:prstGeom>
          <a:noFill/>
        </p:spPr>
        <p:txBody>
          <a:bodyPr wrap="square" rtlCol="0">
            <a:spAutoFit/>
          </a:bodyPr>
          <a:lstStyle/>
          <a:p>
            <a:pPr algn="ctr"/>
            <a:r>
              <a:rPr lang="en-US" dirty="0">
                <a:latin typeface="+mj-lt"/>
              </a:rPr>
              <a:t>2020</a:t>
            </a:r>
            <a:endParaRPr lang="en-GB" dirty="0">
              <a:latin typeface="+mj-lt"/>
            </a:endParaRPr>
          </a:p>
        </p:txBody>
      </p:sp>
      <p:sp>
        <p:nvSpPr>
          <p:cNvPr id="161" name="TextBox 160">
            <a:extLst>
              <a:ext uri="{FF2B5EF4-FFF2-40B4-BE49-F238E27FC236}">
                <a16:creationId xmlns:a16="http://schemas.microsoft.com/office/drawing/2014/main" id="{A1B26114-8A8C-F919-20B9-87FFEA6236E7}"/>
              </a:ext>
            </a:extLst>
          </p:cNvPr>
          <p:cNvSpPr txBox="1"/>
          <p:nvPr/>
        </p:nvSpPr>
        <p:spPr>
          <a:xfrm>
            <a:off x="4936756" y="3542873"/>
            <a:ext cx="1167002" cy="646331"/>
          </a:xfrm>
          <a:prstGeom prst="rect">
            <a:avLst/>
          </a:prstGeom>
          <a:noFill/>
        </p:spPr>
        <p:txBody>
          <a:bodyPr wrap="square" lIns="0" tIns="0" rIns="0" bIns="0" rtlCol="0">
            <a:spAutoFit/>
          </a:bodyPr>
          <a:lstStyle/>
          <a:p>
            <a:pPr algn="ctr"/>
            <a:r>
              <a:rPr lang="en-GB" sz="700" dirty="0"/>
              <a:t>After rebranding the company name to MetLife in 1990, the logo became home to one of Manhattan’s most iconic skyline buildings- formally the </a:t>
            </a:r>
            <a:r>
              <a:rPr lang="en-GB" sz="700" dirty="0" err="1"/>
              <a:t>PanAm</a:t>
            </a:r>
            <a:r>
              <a:rPr lang="en-GB" sz="700" dirty="0"/>
              <a:t> building</a:t>
            </a:r>
          </a:p>
        </p:txBody>
      </p:sp>
      <p:sp>
        <p:nvSpPr>
          <p:cNvPr id="162" name="TextBox 161">
            <a:extLst>
              <a:ext uri="{FF2B5EF4-FFF2-40B4-BE49-F238E27FC236}">
                <a16:creationId xmlns:a16="http://schemas.microsoft.com/office/drawing/2014/main" id="{156CE32A-A233-D503-E4ED-DC13C8EA3C83}"/>
              </a:ext>
            </a:extLst>
          </p:cNvPr>
          <p:cNvSpPr txBox="1"/>
          <p:nvPr/>
        </p:nvSpPr>
        <p:spPr>
          <a:xfrm>
            <a:off x="5983063" y="1621078"/>
            <a:ext cx="1054954" cy="430887"/>
          </a:xfrm>
          <a:prstGeom prst="rect">
            <a:avLst/>
          </a:prstGeom>
          <a:noFill/>
        </p:spPr>
        <p:txBody>
          <a:bodyPr wrap="square" lIns="0" tIns="0" rIns="0" bIns="0" rtlCol="0">
            <a:spAutoFit/>
          </a:bodyPr>
          <a:lstStyle/>
          <a:p>
            <a:pPr algn="ctr"/>
            <a:r>
              <a:rPr lang="en-GB" sz="700" dirty="0"/>
              <a:t>The MetLife foundation made multiple charitable donations in the wake of the September 11 attacks</a:t>
            </a:r>
          </a:p>
        </p:txBody>
      </p:sp>
      <p:sp>
        <p:nvSpPr>
          <p:cNvPr id="163" name="TextBox 162">
            <a:extLst>
              <a:ext uri="{FF2B5EF4-FFF2-40B4-BE49-F238E27FC236}">
                <a16:creationId xmlns:a16="http://schemas.microsoft.com/office/drawing/2014/main" id="{58960186-5A0E-F27F-617D-69AA1EC0C727}"/>
              </a:ext>
            </a:extLst>
          </p:cNvPr>
          <p:cNvSpPr txBox="1"/>
          <p:nvPr/>
        </p:nvSpPr>
        <p:spPr>
          <a:xfrm>
            <a:off x="3942339" y="1513356"/>
            <a:ext cx="1167002" cy="538609"/>
          </a:xfrm>
          <a:prstGeom prst="rect">
            <a:avLst/>
          </a:prstGeom>
          <a:noFill/>
        </p:spPr>
        <p:txBody>
          <a:bodyPr wrap="square" lIns="0" tIns="0" rIns="0" bIns="0" rtlCol="0">
            <a:spAutoFit/>
          </a:bodyPr>
          <a:lstStyle/>
          <a:p>
            <a:pPr algn="ctr"/>
            <a:r>
              <a:rPr lang="en-GB" sz="700" dirty="0"/>
              <a:t>Established the awards </a:t>
            </a:r>
            <a:br>
              <a:rPr lang="en-GB" sz="700" dirty="0"/>
            </a:br>
            <a:r>
              <a:rPr lang="en-GB" sz="700" dirty="0"/>
              <a:t>for medical research in Alzheimer’s disease which recognises scientific breakthroughs and research </a:t>
            </a:r>
          </a:p>
        </p:txBody>
      </p:sp>
      <p:sp>
        <p:nvSpPr>
          <p:cNvPr id="164" name="TextBox 163">
            <a:extLst>
              <a:ext uri="{FF2B5EF4-FFF2-40B4-BE49-F238E27FC236}">
                <a16:creationId xmlns:a16="http://schemas.microsoft.com/office/drawing/2014/main" id="{84469F6E-D825-4C02-8E6A-BA44B0939D9A}"/>
              </a:ext>
            </a:extLst>
          </p:cNvPr>
          <p:cNvSpPr txBox="1"/>
          <p:nvPr/>
        </p:nvSpPr>
        <p:spPr>
          <a:xfrm>
            <a:off x="1967527" y="1513356"/>
            <a:ext cx="1276688" cy="538609"/>
          </a:xfrm>
          <a:prstGeom prst="rect">
            <a:avLst/>
          </a:prstGeom>
          <a:noFill/>
        </p:spPr>
        <p:txBody>
          <a:bodyPr wrap="square" lIns="0" tIns="0" rIns="0" bIns="0" rtlCol="0">
            <a:spAutoFit/>
          </a:bodyPr>
          <a:lstStyle/>
          <a:p>
            <a:pPr algn="ctr"/>
            <a:r>
              <a:rPr lang="en-GB" sz="700" dirty="0"/>
              <a:t>Metropolitan Life paid the first death claim for a passenger on the Titanic. This was paid just 12 hours after rescue boat Carpathia docked in New York</a:t>
            </a:r>
          </a:p>
        </p:txBody>
      </p:sp>
      <p:sp>
        <p:nvSpPr>
          <p:cNvPr id="165" name="TextBox 164">
            <a:extLst>
              <a:ext uri="{FF2B5EF4-FFF2-40B4-BE49-F238E27FC236}">
                <a16:creationId xmlns:a16="http://schemas.microsoft.com/office/drawing/2014/main" id="{93CB8ABF-C7CC-CC45-1603-EA908E9B538D}"/>
              </a:ext>
            </a:extLst>
          </p:cNvPr>
          <p:cNvSpPr txBox="1"/>
          <p:nvPr/>
        </p:nvSpPr>
        <p:spPr>
          <a:xfrm>
            <a:off x="7862589" y="1297912"/>
            <a:ext cx="1109396" cy="754053"/>
          </a:xfrm>
          <a:prstGeom prst="rect">
            <a:avLst/>
          </a:prstGeom>
          <a:noFill/>
        </p:spPr>
        <p:txBody>
          <a:bodyPr wrap="square" lIns="0" tIns="0" rIns="0" bIns="0" rtlCol="0">
            <a:spAutoFit/>
          </a:bodyPr>
          <a:lstStyle/>
          <a:p>
            <a:pPr algn="ctr"/>
            <a:r>
              <a:rPr lang="en-GB" sz="700" dirty="0"/>
              <a:t>MetLife signs the UN Women’s Empowerment Principles and announce the formation of a </a:t>
            </a:r>
            <a:br>
              <a:rPr lang="en-GB" sz="700" dirty="0"/>
            </a:br>
            <a:r>
              <a:rPr lang="en-GB" sz="700" dirty="0"/>
              <a:t>MetLife Gender Equality Team partnering with the United Nations</a:t>
            </a:r>
          </a:p>
        </p:txBody>
      </p:sp>
      <p:sp>
        <p:nvSpPr>
          <p:cNvPr id="166" name="TextBox 165">
            <a:extLst>
              <a:ext uri="{FF2B5EF4-FFF2-40B4-BE49-F238E27FC236}">
                <a16:creationId xmlns:a16="http://schemas.microsoft.com/office/drawing/2014/main" id="{D82407B6-CF8F-0D70-7380-839315432D3B}"/>
              </a:ext>
            </a:extLst>
          </p:cNvPr>
          <p:cNvSpPr txBox="1"/>
          <p:nvPr/>
        </p:nvSpPr>
        <p:spPr>
          <a:xfrm>
            <a:off x="6885420" y="3542873"/>
            <a:ext cx="1138808" cy="538609"/>
          </a:xfrm>
          <a:prstGeom prst="rect">
            <a:avLst/>
          </a:prstGeom>
          <a:noFill/>
        </p:spPr>
        <p:txBody>
          <a:bodyPr wrap="square" lIns="0" tIns="0" rIns="0" bIns="0" rtlCol="0">
            <a:spAutoFit/>
          </a:bodyPr>
          <a:lstStyle/>
          <a:p>
            <a:pPr algn="ctr"/>
            <a:r>
              <a:rPr lang="en-GB" sz="700" dirty="0"/>
              <a:t>MetLife is first awarded </a:t>
            </a:r>
            <a:br>
              <a:rPr lang="en-GB" sz="700" dirty="0"/>
            </a:br>
            <a:r>
              <a:rPr lang="en-GB" sz="700" dirty="0"/>
              <a:t>the DiversityInc “Top 50 Companies for Diversity”. MetLife continues to </a:t>
            </a:r>
            <a:br>
              <a:rPr lang="en-GB" sz="700" dirty="0"/>
            </a:br>
            <a:r>
              <a:rPr lang="en-GB" sz="700" dirty="0"/>
              <a:t>feature year on year</a:t>
            </a:r>
          </a:p>
        </p:txBody>
      </p:sp>
      <p:sp>
        <p:nvSpPr>
          <p:cNvPr id="65" name="Freeform: Shape 64">
            <a:extLst>
              <a:ext uri="{FF2B5EF4-FFF2-40B4-BE49-F238E27FC236}">
                <a16:creationId xmlns:a16="http://schemas.microsoft.com/office/drawing/2014/main" id="{0B1CACC9-4141-E719-50DA-FAE8BB2A89D8}"/>
              </a:ext>
            </a:extLst>
          </p:cNvPr>
          <p:cNvSpPr/>
          <p:nvPr/>
        </p:nvSpPr>
        <p:spPr>
          <a:xfrm>
            <a:off x="0" y="0"/>
            <a:ext cx="9144000" cy="5143500"/>
          </a:xfrm>
          <a:custGeom>
            <a:avLst/>
            <a:gdLst>
              <a:gd name="connsiteX0" fmla="*/ 190500 w 9144000"/>
              <a:gd name="connsiteY0" fmla="*/ 190500 h 5143500"/>
              <a:gd name="connsiteX1" fmla="*/ 190500 w 9144000"/>
              <a:gd name="connsiteY1" fmla="*/ 4699000 h 5143500"/>
              <a:gd name="connsiteX2" fmla="*/ 8953500 w 9144000"/>
              <a:gd name="connsiteY2" fmla="*/ 4699000 h 5143500"/>
              <a:gd name="connsiteX3" fmla="*/ 8953500 w 9144000"/>
              <a:gd name="connsiteY3" fmla="*/ 190500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190500" y="190500"/>
                </a:moveTo>
                <a:lnTo>
                  <a:pt x="190500" y="4699000"/>
                </a:lnTo>
                <a:lnTo>
                  <a:pt x="8953500" y="4699000"/>
                </a:lnTo>
                <a:lnTo>
                  <a:pt x="8953500" y="190500"/>
                </a:lnTo>
                <a:close/>
                <a:moveTo>
                  <a:pt x="0" y="0"/>
                </a:moveTo>
                <a:lnTo>
                  <a:pt x="9144000" y="0"/>
                </a:lnTo>
                <a:lnTo>
                  <a:pt x="9144000" y="5143500"/>
                </a:lnTo>
                <a:lnTo>
                  <a:pt x="0"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52" name="Group 151">
            <a:extLst>
              <a:ext uri="{FF2B5EF4-FFF2-40B4-BE49-F238E27FC236}">
                <a16:creationId xmlns:a16="http://schemas.microsoft.com/office/drawing/2014/main" id="{99036E7D-4720-5407-F234-F274EF0B4B72}"/>
              </a:ext>
            </a:extLst>
          </p:cNvPr>
          <p:cNvGrpSpPr>
            <a:grpSpLocks noChangeAspect="1"/>
          </p:cNvGrpSpPr>
          <p:nvPr/>
        </p:nvGrpSpPr>
        <p:grpSpPr>
          <a:xfrm>
            <a:off x="8171056" y="4806011"/>
            <a:ext cx="782444" cy="167956"/>
            <a:chOff x="4579941" y="3142620"/>
            <a:chExt cx="2725101" cy="584956"/>
          </a:xfrm>
        </p:grpSpPr>
        <p:sp>
          <p:nvSpPr>
            <p:cNvPr id="154" name="Freeform: Shape 153">
              <a:extLst>
                <a:ext uri="{FF2B5EF4-FFF2-40B4-BE49-F238E27FC236}">
                  <a16:creationId xmlns:a16="http://schemas.microsoft.com/office/drawing/2014/main" id="{8FE6129B-89CC-76D2-8F18-5114E19E1832}"/>
                </a:ext>
              </a:extLst>
            </p:cNvPr>
            <p:cNvSpPr/>
            <p:nvPr userDrawn="1"/>
          </p:nvSpPr>
          <p:spPr>
            <a:xfrm flipV="1">
              <a:off x="4579941" y="3142646"/>
              <a:ext cx="422095" cy="584926"/>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accent2"/>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167" name="Freeform: Shape 166">
              <a:extLst>
                <a:ext uri="{FF2B5EF4-FFF2-40B4-BE49-F238E27FC236}">
                  <a16:creationId xmlns:a16="http://schemas.microsoft.com/office/drawing/2014/main" id="{E8E281A5-7C25-30D2-8449-AB90F070FDB3}"/>
                </a:ext>
              </a:extLst>
            </p:cNvPr>
            <p:cNvSpPr/>
            <p:nvPr userDrawn="1"/>
          </p:nvSpPr>
          <p:spPr>
            <a:xfrm flipV="1">
              <a:off x="5413287" y="3236734"/>
              <a:ext cx="1891755" cy="406440"/>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nvGrpSpPr>
            <p:cNvPr id="168" name="Group 167">
              <a:extLst>
                <a:ext uri="{FF2B5EF4-FFF2-40B4-BE49-F238E27FC236}">
                  <a16:creationId xmlns:a16="http://schemas.microsoft.com/office/drawing/2014/main" id="{74BC4E48-AD10-37A7-D311-116BAB0B9033}"/>
                </a:ext>
              </a:extLst>
            </p:cNvPr>
            <p:cNvGrpSpPr/>
            <p:nvPr userDrawn="1"/>
          </p:nvGrpSpPr>
          <p:grpSpPr>
            <a:xfrm>
              <a:off x="4792605" y="3142620"/>
              <a:ext cx="424314" cy="584956"/>
              <a:chOff x="2765096" y="3864547"/>
              <a:chExt cx="452875" cy="624330"/>
            </a:xfrm>
          </p:grpSpPr>
          <p:sp>
            <p:nvSpPr>
              <p:cNvPr id="169" name="Freeform: Shape 168">
                <a:extLst>
                  <a:ext uri="{FF2B5EF4-FFF2-40B4-BE49-F238E27FC236}">
                    <a16:creationId xmlns:a16="http://schemas.microsoft.com/office/drawing/2014/main" id="{217D6368-B83E-86E4-70A3-E775D7AC3F10}"/>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accent5"/>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170" name="Freeform: Shape 169">
                <a:extLst>
                  <a:ext uri="{FF2B5EF4-FFF2-40B4-BE49-F238E27FC236}">
                    <a16:creationId xmlns:a16="http://schemas.microsoft.com/office/drawing/2014/main" id="{9A566FF1-81CA-E74C-FC46-A242613D191D}"/>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accent1"/>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grpSp>
    </p:spTree>
    <p:extLst>
      <p:ext uri="{BB962C8B-B14F-4D97-AF65-F5344CB8AC3E}">
        <p14:creationId xmlns:p14="http://schemas.microsoft.com/office/powerpoint/2010/main" val="3761239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1000"/>
                                  </p:stCondLst>
                                  <p:childTnLst>
                                    <p:animMotion origin="layout" path="M 5.55112E-17 0.03888 L 5.55112E-17 4.5679E-6 " pathEditMode="relative" rAng="0" ptsTypes="AA">
                                      <p:cBhvr>
                                        <p:cTn id="9" dur="1000" fill="hold"/>
                                        <p:tgtEl>
                                          <p:spTgt spid="14"/>
                                        </p:tgtEl>
                                        <p:attrNameLst>
                                          <p:attrName>ppt_x</p:attrName>
                                          <p:attrName>ppt_y</p:attrName>
                                        </p:attrNameLst>
                                      </p:cBhvr>
                                      <p:rCtr x="0" y="-1944"/>
                                    </p:animMotion>
                                  </p:childTnLst>
                                </p:cTn>
                              </p:par>
                              <p:par>
                                <p:cTn id="10" presetID="22" presetClass="entr" presetSubtype="8"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250"/>
                                        <p:tgtEl>
                                          <p:spTgt spid="7"/>
                                        </p:tgtEl>
                                      </p:cBhvr>
                                    </p:animEffect>
                                  </p:childTnLst>
                                </p:cTn>
                              </p:par>
                              <p:par>
                                <p:cTn id="13" presetID="10" presetClass="entr" presetSubtype="0" fill="hold" nodeType="withEffect">
                                  <p:stCondLst>
                                    <p:cond delay="2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 presetClass="emph" presetSubtype="0" fill="hold" nodeType="withEffect">
                                  <p:stCondLst>
                                    <p:cond delay="2500"/>
                                  </p:stCondLst>
                                  <p:childTnLst>
                                    <p:animScale>
                                      <p:cBhvr>
                                        <p:cTn id="17" dur="10" fill="hold"/>
                                        <p:tgtEl>
                                          <p:spTgt spid="6"/>
                                        </p:tgtEl>
                                      </p:cBhvr>
                                      <p:by x="125000" y="125000"/>
                                    </p:animScale>
                                  </p:childTnLst>
                                </p:cTn>
                              </p:par>
                              <p:par>
                                <p:cTn id="18" presetID="6" presetClass="emph" presetSubtype="0" decel="100000" fill="hold" nodeType="withEffect">
                                  <p:stCondLst>
                                    <p:cond delay="2500"/>
                                  </p:stCondLst>
                                  <p:childTnLst>
                                    <p:animScale>
                                      <p:cBhvr>
                                        <p:cTn id="19" dur="750" fill="hold"/>
                                        <p:tgtEl>
                                          <p:spTgt spid="6"/>
                                        </p:tgtEl>
                                      </p:cBhvr>
                                      <p:by x="80000" y="80000"/>
                                    </p:animScale>
                                  </p:childTnLst>
                                </p:cTn>
                              </p:par>
                              <p:par>
                                <p:cTn id="20" presetID="22" presetClass="entr" presetSubtype="4" fill="hold" nodeType="withEffect">
                                  <p:stCondLst>
                                    <p:cond delay="2750"/>
                                  </p:stCondLst>
                                  <p:childTnLst>
                                    <p:set>
                                      <p:cBhvr>
                                        <p:cTn id="21" dur="1" fill="hold">
                                          <p:stCondLst>
                                            <p:cond delay="0"/>
                                          </p:stCondLst>
                                        </p:cTn>
                                        <p:tgtEl>
                                          <p:spTgt spid="147"/>
                                        </p:tgtEl>
                                        <p:attrNameLst>
                                          <p:attrName>style.visibility</p:attrName>
                                        </p:attrNameLst>
                                      </p:cBhvr>
                                      <p:to>
                                        <p:strVal val="visible"/>
                                      </p:to>
                                    </p:set>
                                    <p:animEffect transition="in" filter="wipe(down)">
                                      <p:cBhvr>
                                        <p:cTn id="22" dur="500"/>
                                        <p:tgtEl>
                                          <p:spTgt spid="147"/>
                                        </p:tgtEl>
                                      </p:cBhvr>
                                    </p:animEffect>
                                  </p:childTnLst>
                                </p:cTn>
                              </p:par>
                              <p:par>
                                <p:cTn id="23" presetID="10" presetClass="entr" presetSubtype="0" fill="hold" grpId="0" nodeType="withEffect">
                                  <p:stCondLst>
                                    <p:cond delay="275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50"/>
                                        <p:tgtEl>
                                          <p:spTgt spid="22"/>
                                        </p:tgtEl>
                                      </p:cBhvr>
                                    </p:animEffect>
                                  </p:childTnLst>
                                </p:cTn>
                              </p:par>
                              <p:par>
                                <p:cTn id="26" presetID="42" presetClass="path" presetSubtype="0" decel="100000" fill="hold" grpId="1" nodeType="withEffect">
                                  <p:stCondLst>
                                    <p:cond delay="2750"/>
                                  </p:stCondLst>
                                  <p:childTnLst>
                                    <p:animMotion origin="layout" path="M -3.75E-6 -0.03472 L -3.75E-6 1.85185E-6 " pathEditMode="relative" rAng="0" ptsTypes="AA">
                                      <p:cBhvr>
                                        <p:cTn id="27" dur="500" fill="hold"/>
                                        <p:tgtEl>
                                          <p:spTgt spid="22"/>
                                        </p:tgtEl>
                                        <p:attrNameLst>
                                          <p:attrName>ppt_x</p:attrName>
                                          <p:attrName>ppt_y</p:attrName>
                                        </p:attrNameLst>
                                      </p:cBhvr>
                                      <p:rCtr x="0" y="1736"/>
                                    </p:animMotion>
                                  </p:childTnLst>
                                </p:cTn>
                              </p:par>
                              <p:par>
                                <p:cTn id="28" presetID="10" presetClass="entr" presetSubtype="0" fill="hold" grpId="0" nodeType="withEffect">
                                  <p:stCondLst>
                                    <p:cond delay="2750"/>
                                  </p:stCondLst>
                                  <p:childTnLst>
                                    <p:set>
                                      <p:cBhvr>
                                        <p:cTn id="29" dur="1" fill="hold">
                                          <p:stCondLst>
                                            <p:cond delay="0"/>
                                          </p:stCondLst>
                                        </p:cTn>
                                        <p:tgtEl>
                                          <p:spTgt spid="148"/>
                                        </p:tgtEl>
                                        <p:attrNameLst>
                                          <p:attrName>style.visibility</p:attrName>
                                        </p:attrNameLst>
                                      </p:cBhvr>
                                      <p:to>
                                        <p:strVal val="visible"/>
                                      </p:to>
                                    </p:set>
                                    <p:animEffect transition="in" filter="fade">
                                      <p:cBhvr>
                                        <p:cTn id="30" dur="500"/>
                                        <p:tgtEl>
                                          <p:spTgt spid="148"/>
                                        </p:tgtEl>
                                      </p:cBhvr>
                                    </p:animEffect>
                                  </p:childTnLst>
                                </p:cTn>
                              </p:par>
                              <p:par>
                                <p:cTn id="31" presetID="10" presetClass="entr" presetSubtype="0" fill="hold" nodeType="withEffect">
                                  <p:stCondLst>
                                    <p:cond delay="325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6" presetClass="emph" presetSubtype="0" fill="hold" nodeType="withEffect">
                                  <p:stCondLst>
                                    <p:cond delay="3250"/>
                                  </p:stCondLst>
                                  <p:childTnLst>
                                    <p:animScale>
                                      <p:cBhvr>
                                        <p:cTn id="35" dur="10" fill="hold"/>
                                        <p:tgtEl>
                                          <p:spTgt spid="8"/>
                                        </p:tgtEl>
                                      </p:cBhvr>
                                      <p:by x="125000" y="125000"/>
                                    </p:animScale>
                                  </p:childTnLst>
                                </p:cTn>
                              </p:par>
                              <p:par>
                                <p:cTn id="36" presetID="6" presetClass="emph" presetSubtype="0" decel="100000" fill="hold" nodeType="withEffect">
                                  <p:stCondLst>
                                    <p:cond delay="3250"/>
                                  </p:stCondLst>
                                  <p:childTnLst>
                                    <p:animScale>
                                      <p:cBhvr>
                                        <p:cTn id="37" dur="750" fill="hold"/>
                                        <p:tgtEl>
                                          <p:spTgt spid="8"/>
                                        </p:tgtEl>
                                      </p:cBhvr>
                                      <p:by x="80000" y="80000"/>
                                    </p:animScale>
                                  </p:childTnLst>
                                </p:cTn>
                              </p:par>
                              <p:par>
                                <p:cTn id="38" presetID="22" presetClass="entr" presetSubtype="1" fill="hold" nodeType="withEffect">
                                  <p:stCondLst>
                                    <p:cond delay="3500"/>
                                  </p:stCondLst>
                                  <p:childTnLst>
                                    <p:set>
                                      <p:cBhvr>
                                        <p:cTn id="39" dur="1" fill="hold">
                                          <p:stCondLst>
                                            <p:cond delay="0"/>
                                          </p:stCondLst>
                                        </p:cTn>
                                        <p:tgtEl>
                                          <p:spTgt spid="146"/>
                                        </p:tgtEl>
                                        <p:attrNameLst>
                                          <p:attrName>style.visibility</p:attrName>
                                        </p:attrNameLst>
                                      </p:cBhvr>
                                      <p:to>
                                        <p:strVal val="visible"/>
                                      </p:to>
                                    </p:set>
                                    <p:animEffect transition="in" filter="wipe(up)">
                                      <p:cBhvr>
                                        <p:cTn id="40" dur="500"/>
                                        <p:tgtEl>
                                          <p:spTgt spid="146"/>
                                        </p:tgtEl>
                                      </p:cBhvr>
                                    </p:animEffect>
                                  </p:childTnLst>
                                </p:cTn>
                              </p:par>
                              <p:par>
                                <p:cTn id="41" presetID="10" presetClass="entr" presetSubtype="0" fill="hold" grpId="0" nodeType="withEffect">
                                  <p:stCondLst>
                                    <p:cond delay="3500"/>
                                  </p:stCondLst>
                                  <p:childTnLst>
                                    <p:set>
                                      <p:cBhvr>
                                        <p:cTn id="42" dur="1" fill="hold">
                                          <p:stCondLst>
                                            <p:cond delay="0"/>
                                          </p:stCondLst>
                                        </p:cTn>
                                        <p:tgtEl>
                                          <p:spTgt spid="149"/>
                                        </p:tgtEl>
                                        <p:attrNameLst>
                                          <p:attrName>style.visibility</p:attrName>
                                        </p:attrNameLst>
                                      </p:cBhvr>
                                      <p:to>
                                        <p:strVal val="visible"/>
                                      </p:to>
                                    </p:set>
                                    <p:animEffect transition="in" filter="fade">
                                      <p:cBhvr>
                                        <p:cTn id="43" dur="250"/>
                                        <p:tgtEl>
                                          <p:spTgt spid="149"/>
                                        </p:tgtEl>
                                      </p:cBhvr>
                                    </p:animEffect>
                                  </p:childTnLst>
                                </p:cTn>
                              </p:par>
                              <p:par>
                                <p:cTn id="44" presetID="42" presetClass="path" presetSubtype="0" decel="100000" fill="hold" grpId="1" nodeType="withEffect">
                                  <p:stCondLst>
                                    <p:cond delay="3500"/>
                                  </p:stCondLst>
                                  <p:childTnLst>
                                    <p:animMotion origin="layout" path="M -3.75E-6 -0.03472 L -3.75E-6 1.85185E-6 " pathEditMode="relative" rAng="0" ptsTypes="AA">
                                      <p:cBhvr>
                                        <p:cTn id="45" dur="500" fill="hold"/>
                                        <p:tgtEl>
                                          <p:spTgt spid="149"/>
                                        </p:tgtEl>
                                        <p:attrNameLst>
                                          <p:attrName>ppt_x</p:attrName>
                                          <p:attrName>ppt_y</p:attrName>
                                        </p:attrNameLst>
                                      </p:cBhvr>
                                      <p:rCtr x="0" y="1736"/>
                                    </p:animMotion>
                                  </p:childTnLst>
                                </p:cTn>
                              </p:par>
                              <p:par>
                                <p:cTn id="46" presetID="10" presetClass="entr" presetSubtype="0" fill="hold" grpId="0" nodeType="withEffect">
                                  <p:stCondLst>
                                    <p:cond delay="3500"/>
                                  </p:stCondLst>
                                  <p:childTnLst>
                                    <p:set>
                                      <p:cBhvr>
                                        <p:cTn id="47" dur="1" fill="hold">
                                          <p:stCondLst>
                                            <p:cond delay="0"/>
                                          </p:stCondLst>
                                        </p:cTn>
                                        <p:tgtEl>
                                          <p:spTgt spid="150"/>
                                        </p:tgtEl>
                                        <p:attrNameLst>
                                          <p:attrName>style.visibility</p:attrName>
                                        </p:attrNameLst>
                                      </p:cBhvr>
                                      <p:to>
                                        <p:strVal val="visible"/>
                                      </p:to>
                                    </p:set>
                                    <p:animEffect transition="in" filter="fade">
                                      <p:cBhvr>
                                        <p:cTn id="48" dur="500"/>
                                        <p:tgtEl>
                                          <p:spTgt spid="150"/>
                                        </p:tgtEl>
                                      </p:cBhvr>
                                    </p:animEffect>
                                  </p:childTnLst>
                                </p:cTn>
                              </p:par>
                              <p:par>
                                <p:cTn id="49" presetID="10" presetClass="entr" presetSubtype="0" fill="hold" nodeType="withEffect">
                                  <p:stCondLst>
                                    <p:cond delay="375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6" presetClass="emph" presetSubtype="0" fill="hold" nodeType="withEffect">
                                  <p:stCondLst>
                                    <p:cond delay="3750"/>
                                  </p:stCondLst>
                                  <p:childTnLst>
                                    <p:animScale>
                                      <p:cBhvr>
                                        <p:cTn id="53" dur="10" fill="hold"/>
                                        <p:tgtEl>
                                          <p:spTgt spid="17"/>
                                        </p:tgtEl>
                                      </p:cBhvr>
                                      <p:by x="125000" y="125000"/>
                                    </p:animScale>
                                  </p:childTnLst>
                                </p:cTn>
                              </p:par>
                              <p:par>
                                <p:cTn id="54" presetID="6" presetClass="emph" presetSubtype="0" decel="100000" fill="hold" nodeType="withEffect">
                                  <p:stCondLst>
                                    <p:cond delay="3750"/>
                                  </p:stCondLst>
                                  <p:childTnLst>
                                    <p:animScale>
                                      <p:cBhvr>
                                        <p:cTn id="55" dur="750" fill="hold"/>
                                        <p:tgtEl>
                                          <p:spTgt spid="17"/>
                                        </p:tgtEl>
                                      </p:cBhvr>
                                      <p:by x="80000" y="80000"/>
                                    </p:animScale>
                                  </p:childTnLst>
                                </p:cTn>
                              </p:par>
                              <p:par>
                                <p:cTn id="56" presetID="22" presetClass="entr" presetSubtype="4" fill="hold" nodeType="withEffect">
                                  <p:stCondLst>
                                    <p:cond delay="4000"/>
                                  </p:stCondLst>
                                  <p:childTnLst>
                                    <p:set>
                                      <p:cBhvr>
                                        <p:cTn id="57" dur="1" fill="hold">
                                          <p:stCondLst>
                                            <p:cond delay="0"/>
                                          </p:stCondLst>
                                        </p:cTn>
                                        <p:tgtEl>
                                          <p:spTgt spid="145"/>
                                        </p:tgtEl>
                                        <p:attrNameLst>
                                          <p:attrName>style.visibility</p:attrName>
                                        </p:attrNameLst>
                                      </p:cBhvr>
                                      <p:to>
                                        <p:strVal val="visible"/>
                                      </p:to>
                                    </p:set>
                                    <p:animEffect transition="in" filter="wipe(down)">
                                      <p:cBhvr>
                                        <p:cTn id="58" dur="500"/>
                                        <p:tgtEl>
                                          <p:spTgt spid="145"/>
                                        </p:tgtEl>
                                      </p:cBhvr>
                                    </p:animEffect>
                                  </p:childTnLst>
                                </p:cTn>
                              </p:par>
                              <p:par>
                                <p:cTn id="59" presetID="10" presetClass="entr" presetSubtype="0" fill="hold" grpId="0" nodeType="withEffect">
                                  <p:stCondLst>
                                    <p:cond delay="4000"/>
                                  </p:stCondLst>
                                  <p:childTnLst>
                                    <p:set>
                                      <p:cBhvr>
                                        <p:cTn id="60" dur="1" fill="hold">
                                          <p:stCondLst>
                                            <p:cond delay="0"/>
                                          </p:stCondLst>
                                        </p:cTn>
                                        <p:tgtEl>
                                          <p:spTgt spid="151"/>
                                        </p:tgtEl>
                                        <p:attrNameLst>
                                          <p:attrName>style.visibility</p:attrName>
                                        </p:attrNameLst>
                                      </p:cBhvr>
                                      <p:to>
                                        <p:strVal val="visible"/>
                                      </p:to>
                                    </p:set>
                                    <p:animEffect transition="in" filter="fade">
                                      <p:cBhvr>
                                        <p:cTn id="61" dur="250"/>
                                        <p:tgtEl>
                                          <p:spTgt spid="151"/>
                                        </p:tgtEl>
                                      </p:cBhvr>
                                    </p:animEffect>
                                  </p:childTnLst>
                                </p:cTn>
                              </p:par>
                              <p:par>
                                <p:cTn id="62" presetID="42" presetClass="path" presetSubtype="0" decel="100000" fill="hold" grpId="1" nodeType="withEffect">
                                  <p:stCondLst>
                                    <p:cond delay="4000"/>
                                  </p:stCondLst>
                                  <p:childTnLst>
                                    <p:animMotion origin="layout" path="M -3.75E-6 -0.03472 L -3.75E-6 1.85185E-6 " pathEditMode="relative" rAng="0" ptsTypes="AA">
                                      <p:cBhvr>
                                        <p:cTn id="63" dur="500" fill="hold"/>
                                        <p:tgtEl>
                                          <p:spTgt spid="151"/>
                                        </p:tgtEl>
                                        <p:attrNameLst>
                                          <p:attrName>ppt_x</p:attrName>
                                          <p:attrName>ppt_y</p:attrName>
                                        </p:attrNameLst>
                                      </p:cBhvr>
                                      <p:rCtr x="0" y="1736"/>
                                    </p:animMotion>
                                  </p:childTnLst>
                                </p:cTn>
                              </p:par>
                              <p:par>
                                <p:cTn id="64" presetID="10" presetClass="entr" presetSubtype="0" fill="hold" grpId="0" nodeType="withEffect">
                                  <p:stCondLst>
                                    <p:cond delay="4000"/>
                                  </p:stCondLst>
                                  <p:childTnLst>
                                    <p:set>
                                      <p:cBhvr>
                                        <p:cTn id="65" dur="1" fill="hold">
                                          <p:stCondLst>
                                            <p:cond delay="0"/>
                                          </p:stCondLst>
                                        </p:cTn>
                                        <p:tgtEl>
                                          <p:spTgt spid="164"/>
                                        </p:tgtEl>
                                        <p:attrNameLst>
                                          <p:attrName>style.visibility</p:attrName>
                                        </p:attrNameLst>
                                      </p:cBhvr>
                                      <p:to>
                                        <p:strVal val="visible"/>
                                      </p:to>
                                    </p:set>
                                    <p:animEffect transition="in" filter="fade">
                                      <p:cBhvr>
                                        <p:cTn id="66" dur="500"/>
                                        <p:tgtEl>
                                          <p:spTgt spid="164"/>
                                        </p:tgtEl>
                                      </p:cBhvr>
                                    </p:animEffect>
                                  </p:childTnLst>
                                </p:cTn>
                              </p:par>
                              <p:par>
                                <p:cTn id="67" presetID="10" presetClass="entr" presetSubtype="0" fill="hold" nodeType="withEffect">
                                  <p:stCondLst>
                                    <p:cond delay="425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6" presetClass="emph" presetSubtype="0" fill="hold" nodeType="withEffect">
                                  <p:stCondLst>
                                    <p:cond delay="4250"/>
                                  </p:stCondLst>
                                  <p:childTnLst>
                                    <p:animScale>
                                      <p:cBhvr>
                                        <p:cTn id="71" dur="10" fill="hold"/>
                                        <p:tgtEl>
                                          <p:spTgt spid="19"/>
                                        </p:tgtEl>
                                      </p:cBhvr>
                                      <p:by x="125000" y="125000"/>
                                    </p:animScale>
                                  </p:childTnLst>
                                </p:cTn>
                              </p:par>
                              <p:par>
                                <p:cTn id="72" presetID="6" presetClass="emph" presetSubtype="0" decel="100000" fill="hold" nodeType="withEffect">
                                  <p:stCondLst>
                                    <p:cond delay="4250"/>
                                  </p:stCondLst>
                                  <p:childTnLst>
                                    <p:animScale>
                                      <p:cBhvr>
                                        <p:cTn id="73" dur="750" fill="hold"/>
                                        <p:tgtEl>
                                          <p:spTgt spid="19"/>
                                        </p:tgtEl>
                                      </p:cBhvr>
                                      <p:by x="80000" y="80000"/>
                                    </p:animScale>
                                  </p:childTnLst>
                                </p:cTn>
                              </p:par>
                              <p:par>
                                <p:cTn id="74" presetID="22" presetClass="entr" presetSubtype="1" fill="hold" nodeType="withEffect">
                                  <p:stCondLst>
                                    <p:cond delay="4500"/>
                                  </p:stCondLst>
                                  <p:childTnLst>
                                    <p:set>
                                      <p:cBhvr>
                                        <p:cTn id="75" dur="1" fill="hold">
                                          <p:stCondLst>
                                            <p:cond delay="0"/>
                                          </p:stCondLst>
                                        </p:cTn>
                                        <p:tgtEl>
                                          <p:spTgt spid="144"/>
                                        </p:tgtEl>
                                        <p:attrNameLst>
                                          <p:attrName>style.visibility</p:attrName>
                                        </p:attrNameLst>
                                      </p:cBhvr>
                                      <p:to>
                                        <p:strVal val="visible"/>
                                      </p:to>
                                    </p:set>
                                    <p:animEffect transition="in" filter="wipe(up)">
                                      <p:cBhvr>
                                        <p:cTn id="76" dur="500"/>
                                        <p:tgtEl>
                                          <p:spTgt spid="144"/>
                                        </p:tgtEl>
                                      </p:cBhvr>
                                    </p:animEffect>
                                  </p:childTnLst>
                                </p:cTn>
                              </p:par>
                              <p:par>
                                <p:cTn id="77" presetID="10" presetClass="entr" presetSubtype="0" fill="hold" grpId="0" nodeType="withEffect">
                                  <p:stCondLst>
                                    <p:cond delay="4500"/>
                                  </p:stCondLst>
                                  <p:childTnLst>
                                    <p:set>
                                      <p:cBhvr>
                                        <p:cTn id="78" dur="1" fill="hold">
                                          <p:stCondLst>
                                            <p:cond delay="0"/>
                                          </p:stCondLst>
                                        </p:cTn>
                                        <p:tgtEl>
                                          <p:spTgt spid="153"/>
                                        </p:tgtEl>
                                        <p:attrNameLst>
                                          <p:attrName>style.visibility</p:attrName>
                                        </p:attrNameLst>
                                      </p:cBhvr>
                                      <p:to>
                                        <p:strVal val="visible"/>
                                      </p:to>
                                    </p:set>
                                    <p:animEffect transition="in" filter="fade">
                                      <p:cBhvr>
                                        <p:cTn id="79" dur="250"/>
                                        <p:tgtEl>
                                          <p:spTgt spid="153"/>
                                        </p:tgtEl>
                                      </p:cBhvr>
                                    </p:animEffect>
                                  </p:childTnLst>
                                </p:cTn>
                              </p:par>
                              <p:par>
                                <p:cTn id="80" presetID="42" presetClass="path" presetSubtype="0" decel="100000" fill="hold" grpId="1" nodeType="withEffect">
                                  <p:stCondLst>
                                    <p:cond delay="4500"/>
                                  </p:stCondLst>
                                  <p:childTnLst>
                                    <p:animMotion origin="layout" path="M -3.75E-6 -0.03472 L -3.75E-6 1.85185E-6 " pathEditMode="relative" rAng="0" ptsTypes="AA">
                                      <p:cBhvr>
                                        <p:cTn id="81" dur="500" fill="hold"/>
                                        <p:tgtEl>
                                          <p:spTgt spid="153"/>
                                        </p:tgtEl>
                                        <p:attrNameLst>
                                          <p:attrName>ppt_x</p:attrName>
                                          <p:attrName>ppt_y</p:attrName>
                                        </p:attrNameLst>
                                      </p:cBhvr>
                                      <p:rCtr x="0" y="1736"/>
                                    </p:animMotion>
                                  </p:childTnLst>
                                </p:cTn>
                              </p:par>
                              <p:par>
                                <p:cTn id="82" presetID="10" presetClass="entr" presetSubtype="0" fill="hold" grpId="0" nodeType="withEffect">
                                  <p:stCondLst>
                                    <p:cond delay="4500"/>
                                  </p:stCondLst>
                                  <p:childTnLst>
                                    <p:set>
                                      <p:cBhvr>
                                        <p:cTn id="83" dur="1" fill="hold">
                                          <p:stCondLst>
                                            <p:cond delay="0"/>
                                          </p:stCondLst>
                                        </p:cTn>
                                        <p:tgtEl>
                                          <p:spTgt spid="155"/>
                                        </p:tgtEl>
                                        <p:attrNameLst>
                                          <p:attrName>style.visibility</p:attrName>
                                        </p:attrNameLst>
                                      </p:cBhvr>
                                      <p:to>
                                        <p:strVal val="visible"/>
                                      </p:to>
                                    </p:set>
                                    <p:animEffect transition="in" filter="fade">
                                      <p:cBhvr>
                                        <p:cTn id="84" dur="500"/>
                                        <p:tgtEl>
                                          <p:spTgt spid="155"/>
                                        </p:tgtEl>
                                      </p:cBhvr>
                                    </p:animEffect>
                                  </p:childTnLst>
                                </p:cTn>
                              </p:par>
                              <p:par>
                                <p:cTn id="85" presetID="10" presetClass="entr" presetSubtype="0" fill="hold" nodeType="withEffect">
                                  <p:stCondLst>
                                    <p:cond delay="500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par>
                                <p:cTn id="88" presetID="6" presetClass="emph" presetSubtype="0" fill="hold" nodeType="withEffect">
                                  <p:stCondLst>
                                    <p:cond delay="5000"/>
                                  </p:stCondLst>
                                  <p:childTnLst>
                                    <p:animScale>
                                      <p:cBhvr>
                                        <p:cTn id="89" dur="10" fill="hold"/>
                                        <p:tgtEl>
                                          <p:spTgt spid="23"/>
                                        </p:tgtEl>
                                      </p:cBhvr>
                                      <p:by x="125000" y="125000"/>
                                    </p:animScale>
                                  </p:childTnLst>
                                </p:cTn>
                              </p:par>
                              <p:par>
                                <p:cTn id="90" presetID="6" presetClass="emph" presetSubtype="0" decel="100000" fill="hold" nodeType="withEffect">
                                  <p:stCondLst>
                                    <p:cond delay="5000"/>
                                  </p:stCondLst>
                                  <p:childTnLst>
                                    <p:animScale>
                                      <p:cBhvr>
                                        <p:cTn id="91" dur="750" fill="hold"/>
                                        <p:tgtEl>
                                          <p:spTgt spid="23"/>
                                        </p:tgtEl>
                                      </p:cBhvr>
                                      <p:by x="80000" y="80000"/>
                                    </p:animScale>
                                  </p:childTnLst>
                                </p:cTn>
                              </p:par>
                              <p:par>
                                <p:cTn id="92" presetID="22" presetClass="entr" presetSubtype="4" fill="hold" nodeType="withEffect">
                                  <p:stCondLst>
                                    <p:cond delay="5250"/>
                                  </p:stCondLst>
                                  <p:childTnLst>
                                    <p:set>
                                      <p:cBhvr>
                                        <p:cTn id="93" dur="1" fill="hold">
                                          <p:stCondLst>
                                            <p:cond delay="0"/>
                                          </p:stCondLst>
                                        </p:cTn>
                                        <p:tgtEl>
                                          <p:spTgt spid="143"/>
                                        </p:tgtEl>
                                        <p:attrNameLst>
                                          <p:attrName>style.visibility</p:attrName>
                                        </p:attrNameLst>
                                      </p:cBhvr>
                                      <p:to>
                                        <p:strVal val="visible"/>
                                      </p:to>
                                    </p:set>
                                    <p:animEffect transition="in" filter="wipe(down)">
                                      <p:cBhvr>
                                        <p:cTn id="94" dur="500"/>
                                        <p:tgtEl>
                                          <p:spTgt spid="143"/>
                                        </p:tgtEl>
                                      </p:cBhvr>
                                    </p:animEffect>
                                  </p:childTnLst>
                                </p:cTn>
                              </p:par>
                              <p:par>
                                <p:cTn id="95" presetID="10" presetClass="entr" presetSubtype="0" fill="hold" grpId="0" nodeType="withEffect">
                                  <p:stCondLst>
                                    <p:cond delay="5250"/>
                                  </p:stCondLst>
                                  <p:childTnLst>
                                    <p:set>
                                      <p:cBhvr>
                                        <p:cTn id="96" dur="1" fill="hold">
                                          <p:stCondLst>
                                            <p:cond delay="0"/>
                                          </p:stCondLst>
                                        </p:cTn>
                                        <p:tgtEl>
                                          <p:spTgt spid="156"/>
                                        </p:tgtEl>
                                        <p:attrNameLst>
                                          <p:attrName>style.visibility</p:attrName>
                                        </p:attrNameLst>
                                      </p:cBhvr>
                                      <p:to>
                                        <p:strVal val="visible"/>
                                      </p:to>
                                    </p:set>
                                    <p:animEffect transition="in" filter="fade">
                                      <p:cBhvr>
                                        <p:cTn id="97" dur="250"/>
                                        <p:tgtEl>
                                          <p:spTgt spid="156"/>
                                        </p:tgtEl>
                                      </p:cBhvr>
                                    </p:animEffect>
                                  </p:childTnLst>
                                </p:cTn>
                              </p:par>
                              <p:par>
                                <p:cTn id="98" presetID="42" presetClass="path" presetSubtype="0" decel="100000" fill="hold" grpId="1" nodeType="withEffect">
                                  <p:stCondLst>
                                    <p:cond delay="5250"/>
                                  </p:stCondLst>
                                  <p:childTnLst>
                                    <p:animMotion origin="layout" path="M -3.75E-6 -0.03472 L -3.75E-6 1.85185E-6 " pathEditMode="relative" rAng="0" ptsTypes="AA">
                                      <p:cBhvr>
                                        <p:cTn id="99" dur="500" fill="hold"/>
                                        <p:tgtEl>
                                          <p:spTgt spid="156"/>
                                        </p:tgtEl>
                                        <p:attrNameLst>
                                          <p:attrName>ppt_x</p:attrName>
                                          <p:attrName>ppt_y</p:attrName>
                                        </p:attrNameLst>
                                      </p:cBhvr>
                                      <p:rCtr x="0" y="1736"/>
                                    </p:animMotion>
                                  </p:childTnLst>
                                </p:cTn>
                              </p:par>
                              <p:par>
                                <p:cTn id="100" presetID="10" presetClass="entr" presetSubtype="0" fill="hold" grpId="0" nodeType="withEffect">
                                  <p:stCondLst>
                                    <p:cond delay="5250"/>
                                  </p:stCondLst>
                                  <p:childTnLst>
                                    <p:set>
                                      <p:cBhvr>
                                        <p:cTn id="101" dur="1" fill="hold">
                                          <p:stCondLst>
                                            <p:cond delay="0"/>
                                          </p:stCondLst>
                                        </p:cTn>
                                        <p:tgtEl>
                                          <p:spTgt spid="163"/>
                                        </p:tgtEl>
                                        <p:attrNameLst>
                                          <p:attrName>style.visibility</p:attrName>
                                        </p:attrNameLst>
                                      </p:cBhvr>
                                      <p:to>
                                        <p:strVal val="visible"/>
                                      </p:to>
                                    </p:set>
                                    <p:animEffect transition="in" filter="fade">
                                      <p:cBhvr>
                                        <p:cTn id="102" dur="500"/>
                                        <p:tgtEl>
                                          <p:spTgt spid="163"/>
                                        </p:tgtEl>
                                      </p:cBhvr>
                                    </p:animEffect>
                                  </p:childTnLst>
                                </p:cTn>
                              </p:par>
                              <p:par>
                                <p:cTn id="103" presetID="10" presetClass="entr" presetSubtype="0" fill="hold" nodeType="withEffect">
                                  <p:stCondLst>
                                    <p:cond delay="5750"/>
                                  </p:stCondLst>
                                  <p:childTnLst>
                                    <p:set>
                                      <p:cBhvr>
                                        <p:cTn id="104" dur="1" fill="hold">
                                          <p:stCondLst>
                                            <p:cond delay="0"/>
                                          </p:stCondLst>
                                        </p:cTn>
                                        <p:tgtEl>
                                          <p:spTgt spid="27"/>
                                        </p:tgtEl>
                                        <p:attrNameLst>
                                          <p:attrName>style.visibility</p:attrName>
                                        </p:attrNameLst>
                                      </p:cBhvr>
                                      <p:to>
                                        <p:strVal val="visible"/>
                                      </p:to>
                                    </p:set>
                                    <p:animEffect transition="in" filter="fade">
                                      <p:cBhvr>
                                        <p:cTn id="105" dur="500"/>
                                        <p:tgtEl>
                                          <p:spTgt spid="27"/>
                                        </p:tgtEl>
                                      </p:cBhvr>
                                    </p:animEffect>
                                  </p:childTnLst>
                                </p:cTn>
                              </p:par>
                              <p:par>
                                <p:cTn id="106" presetID="6" presetClass="emph" presetSubtype="0" fill="hold" nodeType="withEffect">
                                  <p:stCondLst>
                                    <p:cond delay="5750"/>
                                  </p:stCondLst>
                                  <p:childTnLst>
                                    <p:animScale>
                                      <p:cBhvr>
                                        <p:cTn id="107" dur="10" fill="hold"/>
                                        <p:tgtEl>
                                          <p:spTgt spid="27"/>
                                        </p:tgtEl>
                                      </p:cBhvr>
                                      <p:by x="125000" y="125000"/>
                                    </p:animScale>
                                  </p:childTnLst>
                                </p:cTn>
                              </p:par>
                              <p:par>
                                <p:cTn id="108" presetID="6" presetClass="emph" presetSubtype="0" decel="100000" fill="hold" nodeType="withEffect">
                                  <p:stCondLst>
                                    <p:cond delay="5750"/>
                                  </p:stCondLst>
                                  <p:childTnLst>
                                    <p:animScale>
                                      <p:cBhvr>
                                        <p:cTn id="109" dur="750" fill="hold"/>
                                        <p:tgtEl>
                                          <p:spTgt spid="27"/>
                                        </p:tgtEl>
                                      </p:cBhvr>
                                      <p:by x="80000" y="80000"/>
                                    </p:animScale>
                                  </p:childTnLst>
                                </p:cTn>
                              </p:par>
                              <p:par>
                                <p:cTn id="110" presetID="22" presetClass="entr" presetSubtype="1" fill="hold" nodeType="withEffect">
                                  <p:stCondLst>
                                    <p:cond delay="6000"/>
                                  </p:stCondLst>
                                  <p:childTnLst>
                                    <p:set>
                                      <p:cBhvr>
                                        <p:cTn id="111" dur="1" fill="hold">
                                          <p:stCondLst>
                                            <p:cond delay="0"/>
                                          </p:stCondLst>
                                        </p:cTn>
                                        <p:tgtEl>
                                          <p:spTgt spid="142"/>
                                        </p:tgtEl>
                                        <p:attrNameLst>
                                          <p:attrName>style.visibility</p:attrName>
                                        </p:attrNameLst>
                                      </p:cBhvr>
                                      <p:to>
                                        <p:strVal val="visible"/>
                                      </p:to>
                                    </p:set>
                                    <p:animEffect transition="in" filter="wipe(up)">
                                      <p:cBhvr>
                                        <p:cTn id="112" dur="500"/>
                                        <p:tgtEl>
                                          <p:spTgt spid="142"/>
                                        </p:tgtEl>
                                      </p:cBhvr>
                                    </p:animEffect>
                                  </p:childTnLst>
                                </p:cTn>
                              </p:par>
                              <p:par>
                                <p:cTn id="113" presetID="10" presetClass="entr" presetSubtype="0" fill="hold" grpId="0" nodeType="withEffect">
                                  <p:stCondLst>
                                    <p:cond delay="6000"/>
                                  </p:stCondLst>
                                  <p:childTnLst>
                                    <p:set>
                                      <p:cBhvr>
                                        <p:cTn id="114" dur="1" fill="hold">
                                          <p:stCondLst>
                                            <p:cond delay="0"/>
                                          </p:stCondLst>
                                        </p:cTn>
                                        <p:tgtEl>
                                          <p:spTgt spid="157"/>
                                        </p:tgtEl>
                                        <p:attrNameLst>
                                          <p:attrName>style.visibility</p:attrName>
                                        </p:attrNameLst>
                                      </p:cBhvr>
                                      <p:to>
                                        <p:strVal val="visible"/>
                                      </p:to>
                                    </p:set>
                                    <p:animEffect transition="in" filter="fade">
                                      <p:cBhvr>
                                        <p:cTn id="115" dur="250"/>
                                        <p:tgtEl>
                                          <p:spTgt spid="157"/>
                                        </p:tgtEl>
                                      </p:cBhvr>
                                    </p:animEffect>
                                  </p:childTnLst>
                                </p:cTn>
                              </p:par>
                              <p:par>
                                <p:cTn id="116" presetID="42" presetClass="path" presetSubtype="0" decel="100000" fill="hold" grpId="1" nodeType="withEffect">
                                  <p:stCondLst>
                                    <p:cond delay="6000"/>
                                  </p:stCondLst>
                                  <p:childTnLst>
                                    <p:animMotion origin="layout" path="M -3.75E-6 -0.03472 L -3.75E-6 1.85185E-6 " pathEditMode="relative" rAng="0" ptsTypes="AA">
                                      <p:cBhvr>
                                        <p:cTn id="117" dur="500" fill="hold"/>
                                        <p:tgtEl>
                                          <p:spTgt spid="157"/>
                                        </p:tgtEl>
                                        <p:attrNameLst>
                                          <p:attrName>ppt_x</p:attrName>
                                          <p:attrName>ppt_y</p:attrName>
                                        </p:attrNameLst>
                                      </p:cBhvr>
                                      <p:rCtr x="0" y="1736"/>
                                    </p:animMotion>
                                  </p:childTnLst>
                                </p:cTn>
                              </p:par>
                              <p:par>
                                <p:cTn id="118" presetID="10" presetClass="entr" presetSubtype="0" fill="hold" grpId="0" nodeType="withEffect">
                                  <p:stCondLst>
                                    <p:cond delay="6000"/>
                                  </p:stCondLst>
                                  <p:childTnLst>
                                    <p:set>
                                      <p:cBhvr>
                                        <p:cTn id="119" dur="1" fill="hold">
                                          <p:stCondLst>
                                            <p:cond delay="0"/>
                                          </p:stCondLst>
                                        </p:cTn>
                                        <p:tgtEl>
                                          <p:spTgt spid="161"/>
                                        </p:tgtEl>
                                        <p:attrNameLst>
                                          <p:attrName>style.visibility</p:attrName>
                                        </p:attrNameLst>
                                      </p:cBhvr>
                                      <p:to>
                                        <p:strVal val="visible"/>
                                      </p:to>
                                    </p:set>
                                    <p:animEffect transition="in" filter="fade">
                                      <p:cBhvr>
                                        <p:cTn id="120" dur="500"/>
                                        <p:tgtEl>
                                          <p:spTgt spid="161"/>
                                        </p:tgtEl>
                                      </p:cBhvr>
                                    </p:animEffect>
                                  </p:childTnLst>
                                </p:cTn>
                              </p:par>
                              <p:par>
                                <p:cTn id="121" presetID="10" presetClass="entr" presetSubtype="0" fill="hold" nodeType="withEffect">
                                  <p:stCondLst>
                                    <p:cond delay="6500"/>
                                  </p:stCondLst>
                                  <p:childTnLst>
                                    <p:set>
                                      <p:cBhvr>
                                        <p:cTn id="122" dur="1" fill="hold">
                                          <p:stCondLst>
                                            <p:cond delay="0"/>
                                          </p:stCondLst>
                                        </p:cTn>
                                        <p:tgtEl>
                                          <p:spTgt spid="25"/>
                                        </p:tgtEl>
                                        <p:attrNameLst>
                                          <p:attrName>style.visibility</p:attrName>
                                        </p:attrNameLst>
                                      </p:cBhvr>
                                      <p:to>
                                        <p:strVal val="visible"/>
                                      </p:to>
                                    </p:set>
                                    <p:animEffect transition="in" filter="fade">
                                      <p:cBhvr>
                                        <p:cTn id="123" dur="500"/>
                                        <p:tgtEl>
                                          <p:spTgt spid="25"/>
                                        </p:tgtEl>
                                      </p:cBhvr>
                                    </p:animEffect>
                                  </p:childTnLst>
                                </p:cTn>
                              </p:par>
                              <p:par>
                                <p:cTn id="124" presetID="6" presetClass="emph" presetSubtype="0" fill="hold" nodeType="withEffect">
                                  <p:stCondLst>
                                    <p:cond delay="6500"/>
                                  </p:stCondLst>
                                  <p:childTnLst>
                                    <p:animScale>
                                      <p:cBhvr>
                                        <p:cTn id="125" dur="10" fill="hold"/>
                                        <p:tgtEl>
                                          <p:spTgt spid="25"/>
                                        </p:tgtEl>
                                      </p:cBhvr>
                                      <p:by x="125000" y="125000"/>
                                    </p:animScale>
                                  </p:childTnLst>
                                </p:cTn>
                              </p:par>
                              <p:par>
                                <p:cTn id="126" presetID="6" presetClass="emph" presetSubtype="0" decel="100000" fill="hold" nodeType="withEffect">
                                  <p:stCondLst>
                                    <p:cond delay="6500"/>
                                  </p:stCondLst>
                                  <p:childTnLst>
                                    <p:animScale>
                                      <p:cBhvr>
                                        <p:cTn id="127" dur="750" fill="hold"/>
                                        <p:tgtEl>
                                          <p:spTgt spid="25"/>
                                        </p:tgtEl>
                                      </p:cBhvr>
                                      <p:by x="80000" y="80000"/>
                                    </p:animScale>
                                  </p:childTnLst>
                                </p:cTn>
                              </p:par>
                              <p:par>
                                <p:cTn id="128" presetID="22" presetClass="entr" presetSubtype="4" fill="hold" nodeType="withEffect">
                                  <p:stCondLst>
                                    <p:cond delay="6750"/>
                                  </p:stCondLst>
                                  <p:childTnLst>
                                    <p:set>
                                      <p:cBhvr>
                                        <p:cTn id="129" dur="1" fill="hold">
                                          <p:stCondLst>
                                            <p:cond delay="0"/>
                                          </p:stCondLst>
                                        </p:cTn>
                                        <p:tgtEl>
                                          <p:spTgt spid="141"/>
                                        </p:tgtEl>
                                        <p:attrNameLst>
                                          <p:attrName>style.visibility</p:attrName>
                                        </p:attrNameLst>
                                      </p:cBhvr>
                                      <p:to>
                                        <p:strVal val="visible"/>
                                      </p:to>
                                    </p:set>
                                    <p:animEffect transition="in" filter="wipe(down)">
                                      <p:cBhvr>
                                        <p:cTn id="130" dur="500"/>
                                        <p:tgtEl>
                                          <p:spTgt spid="141"/>
                                        </p:tgtEl>
                                      </p:cBhvr>
                                    </p:animEffect>
                                  </p:childTnLst>
                                </p:cTn>
                              </p:par>
                              <p:par>
                                <p:cTn id="131" presetID="10" presetClass="entr" presetSubtype="0" fill="hold" grpId="0" nodeType="withEffect">
                                  <p:stCondLst>
                                    <p:cond delay="6750"/>
                                  </p:stCondLst>
                                  <p:childTnLst>
                                    <p:set>
                                      <p:cBhvr>
                                        <p:cTn id="132" dur="1" fill="hold">
                                          <p:stCondLst>
                                            <p:cond delay="0"/>
                                          </p:stCondLst>
                                        </p:cTn>
                                        <p:tgtEl>
                                          <p:spTgt spid="159"/>
                                        </p:tgtEl>
                                        <p:attrNameLst>
                                          <p:attrName>style.visibility</p:attrName>
                                        </p:attrNameLst>
                                      </p:cBhvr>
                                      <p:to>
                                        <p:strVal val="visible"/>
                                      </p:to>
                                    </p:set>
                                    <p:animEffect transition="in" filter="fade">
                                      <p:cBhvr>
                                        <p:cTn id="133" dur="250"/>
                                        <p:tgtEl>
                                          <p:spTgt spid="159"/>
                                        </p:tgtEl>
                                      </p:cBhvr>
                                    </p:animEffect>
                                  </p:childTnLst>
                                </p:cTn>
                              </p:par>
                              <p:par>
                                <p:cTn id="134" presetID="42" presetClass="path" presetSubtype="0" decel="100000" fill="hold" grpId="1" nodeType="withEffect">
                                  <p:stCondLst>
                                    <p:cond delay="6750"/>
                                  </p:stCondLst>
                                  <p:childTnLst>
                                    <p:animMotion origin="layout" path="M -3.75E-6 -0.03472 L -3.75E-6 1.85185E-6 " pathEditMode="relative" rAng="0" ptsTypes="AA">
                                      <p:cBhvr>
                                        <p:cTn id="135" dur="500" fill="hold"/>
                                        <p:tgtEl>
                                          <p:spTgt spid="159"/>
                                        </p:tgtEl>
                                        <p:attrNameLst>
                                          <p:attrName>ppt_x</p:attrName>
                                          <p:attrName>ppt_y</p:attrName>
                                        </p:attrNameLst>
                                      </p:cBhvr>
                                      <p:rCtr x="0" y="1736"/>
                                    </p:animMotion>
                                  </p:childTnLst>
                                </p:cTn>
                              </p:par>
                              <p:par>
                                <p:cTn id="136" presetID="10" presetClass="entr" presetSubtype="0" fill="hold" grpId="0" nodeType="withEffect">
                                  <p:stCondLst>
                                    <p:cond delay="6750"/>
                                  </p:stCondLst>
                                  <p:childTnLst>
                                    <p:set>
                                      <p:cBhvr>
                                        <p:cTn id="137" dur="1" fill="hold">
                                          <p:stCondLst>
                                            <p:cond delay="0"/>
                                          </p:stCondLst>
                                        </p:cTn>
                                        <p:tgtEl>
                                          <p:spTgt spid="162"/>
                                        </p:tgtEl>
                                        <p:attrNameLst>
                                          <p:attrName>style.visibility</p:attrName>
                                        </p:attrNameLst>
                                      </p:cBhvr>
                                      <p:to>
                                        <p:strVal val="visible"/>
                                      </p:to>
                                    </p:set>
                                    <p:animEffect transition="in" filter="fade">
                                      <p:cBhvr>
                                        <p:cTn id="138" dur="500"/>
                                        <p:tgtEl>
                                          <p:spTgt spid="162"/>
                                        </p:tgtEl>
                                      </p:cBhvr>
                                    </p:animEffect>
                                  </p:childTnLst>
                                </p:cTn>
                              </p:par>
                              <p:par>
                                <p:cTn id="139" presetID="10" presetClass="entr" presetSubtype="0" fill="hold" nodeType="withEffect">
                                  <p:stCondLst>
                                    <p:cond delay="7250"/>
                                  </p:stCondLst>
                                  <p:childTnLst>
                                    <p:set>
                                      <p:cBhvr>
                                        <p:cTn id="140" dur="1" fill="hold">
                                          <p:stCondLst>
                                            <p:cond delay="0"/>
                                          </p:stCondLst>
                                        </p:cTn>
                                        <p:tgtEl>
                                          <p:spTgt spid="29"/>
                                        </p:tgtEl>
                                        <p:attrNameLst>
                                          <p:attrName>style.visibility</p:attrName>
                                        </p:attrNameLst>
                                      </p:cBhvr>
                                      <p:to>
                                        <p:strVal val="visible"/>
                                      </p:to>
                                    </p:set>
                                    <p:animEffect transition="in" filter="fade">
                                      <p:cBhvr>
                                        <p:cTn id="141" dur="500"/>
                                        <p:tgtEl>
                                          <p:spTgt spid="29"/>
                                        </p:tgtEl>
                                      </p:cBhvr>
                                    </p:animEffect>
                                  </p:childTnLst>
                                </p:cTn>
                              </p:par>
                              <p:par>
                                <p:cTn id="142" presetID="6" presetClass="emph" presetSubtype="0" fill="hold" nodeType="withEffect">
                                  <p:stCondLst>
                                    <p:cond delay="7250"/>
                                  </p:stCondLst>
                                  <p:childTnLst>
                                    <p:animScale>
                                      <p:cBhvr>
                                        <p:cTn id="143" dur="10" fill="hold"/>
                                        <p:tgtEl>
                                          <p:spTgt spid="29"/>
                                        </p:tgtEl>
                                      </p:cBhvr>
                                      <p:by x="125000" y="125000"/>
                                    </p:animScale>
                                  </p:childTnLst>
                                </p:cTn>
                              </p:par>
                              <p:par>
                                <p:cTn id="144" presetID="6" presetClass="emph" presetSubtype="0" decel="100000" fill="hold" nodeType="withEffect">
                                  <p:stCondLst>
                                    <p:cond delay="7250"/>
                                  </p:stCondLst>
                                  <p:childTnLst>
                                    <p:animScale>
                                      <p:cBhvr>
                                        <p:cTn id="145" dur="750" fill="hold"/>
                                        <p:tgtEl>
                                          <p:spTgt spid="29"/>
                                        </p:tgtEl>
                                      </p:cBhvr>
                                      <p:by x="80000" y="80000"/>
                                    </p:animScale>
                                  </p:childTnLst>
                                </p:cTn>
                              </p:par>
                              <p:par>
                                <p:cTn id="146" presetID="22" presetClass="entr" presetSubtype="1" fill="hold" nodeType="withEffect">
                                  <p:stCondLst>
                                    <p:cond delay="7500"/>
                                  </p:stCondLst>
                                  <p:childTnLst>
                                    <p:set>
                                      <p:cBhvr>
                                        <p:cTn id="147" dur="1" fill="hold">
                                          <p:stCondLst>
                                            <p:cond delay="0"/>
                                          </p:stCondLst>
                                        </p:cTn>
                                        <p:tgtEl>
                                          <p:spTgt spid="119"/>
                                        </p:tgtEl>
                                        <p:attrNameLst>
                                          <p:attrName>style.visibility</p:attrName>
                                        </p:attrNameLst>
                                      </p:cBhvr>
                                      <p:to>
                                        <p:strVal val="visible"/>
                                      </p:to>
                                    </p:set>
                                    <p:animEffect transition="in" filter="wipe(up)">
                                      <p:cBhvr>
                                        <p:cTn id="148" dur="500"/>
                                        <p:tgtEl>
                                          <p:spTgt spid="119"/>
                                        </p:tgtEl>
                                      </p:cBhvr>
                                    </p:animEffect>
                                  </p:childTnLst>
                                </p:cTn>
                              </p:par>
                              <p:par>
                                <p:cTn id="149" presetID="10" presetClass="entr" presetSubtype="0" fill="hold" grpId="0" nodeType="withEffect">
                                  <p:stCondLst>
                                    <p:cond delay="7500"/>
                                  </p:stCondLst>
                                  <p:childTnLst>
                                    <p:set>
                                      <p:cBhvr>
                                        <p:cTn id="150" dur="1" fill="hold">
                                          <p:stCondLst>
                                            <p:cond delay="0"/>
                                          </p:stCondLst>
                                        </p:cTn>
                                        <p:tgtEl>
                                          <p:spTgt spid="158"/>
                                        </p:tgtEl>
                                        <p:attrNameLst>
                                          <p:attrName>style.visibility</p:attrName>
                                        </p:attrNameLst>
                                      </p:cBhvr>
                                      <p:to>
                                        <p:strVal val="visible"/>
                                      </p:to>
                                    </p:set>
                                    <p:animEffect transition="in" filter="fade">
                                      <p:cBhvr>
                                        <p:cTn id="151" dur="250"/>
                                        <p:tgtEl>
                                          <p:spTgt spid="158"/>
                                        </p:tgtEl>
                                      </p:cBhvr>
                                    </p:animEffect>
                                  </p:childTnLst>
                                </p:cTn>
                              </p:par>
                              <p:par>
                                <p:cTn id="152" presetID="42" presetClass="path" presetSubtype="0" decel="100000" fill="hold" grpId="1" nodeType="withEffect">
                                  <p:stCondLst>
                                    <p:cond delay="7500"/>
                                  </p:stCondLst>
                                  <p:childTnLst>
                                    <p:animMotion origin="layout" path="M -3.75E-6 -0.03472 L -3.75E-6 1.85185E-6 " pathEditMode="relative" rAng="0" ptsTypes="AA">
                                      <p:cBhvr>
                                        <p:cTn id="153" dur="500" fill="hold"/>
                                        <p:tgtEl>
                                          <p:spTgt spid="158"/>
                                        </p:tgtEl>
                                        <p:attrNameLst>
                                          <p:attrName>ppt_x</p:attrName>
                                          <p:attrName>ppt_y</p:attrName>
                                        </p:attrNameLst>
                                      </p:cBhvr>
                                      <p:rCtr x="0" y="1736"/>
                                    </p:animMotion>
                                  </p:childTnLst>
                                </p:cTn>
                              </p:par>
                              <p:par>
                                <p:cTn id="154" presetID="10" presetClass="entr" presetSubtype="0" fill="hold" grpId="0" nodeType="withEffect">
                                  <p:stCondLst>
                                    <p:cond delay="7500"/>
                                  </p:stCondLst>
                                  <p:childTnLst>
                                    <p:set>
                                      <p:cBhvr>
                                        <p:cTn id="155" dur="1" fill="hold">
                                          <p:stCondLst>
                                            <p:cond delay="0"/>
                                          </p:stCondLst>
                                        </p:cTn>
                                        <p:tgtEl>
                                          <p:spTgt spid="166"/>
                                        </p:tgtEl>
                                        <p:attrNameLst>
                                          <p:attrName>style.visibility</p:attrName>
                                        </p:attrNameLst>
                                      </p:cBhvr>
                                      <p:to>
                                        <p:strVal val="visible"/>
                                      </p:to>
                                    </p:set>
                                    <p:animEffect transition="in" filter="fade">
                                      <p:cBhvr>
                                        <p:cTn id="156" dur="500"/>
                                        <p:tgtEl>
                                          <p:spTgt spid="166"/>
                                        </p:tgtEl>
                                      </p:cBhvr>
                                    </p:animEffect>
                                  </p:childTnLst>
                                </p:cTn>
                              </p:par>
                              <p:par>
                                <p:cTn id="157" presetID="10" presetClass="entr" presetSubtype="0" fill="hold" nodeType="withEffect">
                                  <p:stCondLst>
                                    <p:cond delay="8000"/>
                                  </p:stCondLst>
                                  <p:childTnLst>
                                    <p:set>
                                      <p:cBhvr>
                                        <p:cTn id="158" dur="1" fill="hold">
                                          <p:stCondLst>
                                            <p:cond delay="0"/>
                                          </p:stCondLst>
                                        </p:cTn>
                                        <p:tgtEl>
                                          <p:spTgt spid="31"/>
                                        </p:tgtEl>
                                        <p:attrNameLst>
                                          <p:attrName>style.visibility</p:attrName>
                                        </p:attrNameLst>
                                      </p:cBhvr>
                                      <p:to>
                                        <p:strVal val="visible"/>
                                      </p:to>
                                    </p:set>
                                    <p:animEffect transition="in" filter="fade">
                                      <p:cBhvr>
                                        <p:cTn id="159" dur="500"/>
                                        <p:tgtEl>
                                          <p:spTgt spid="31"/>
                                        </p:tgtEl>
                                      </p:cBhvr>
                                    </p:animEffect>
                                  </p:childTnLst>
                                </p:cTn>
                              </p:par>
                              <p:par>
                                <p:cTn id="160" presetID="6" presetClass="emph" presetSubtype="0" fill="hold" nodeType="withEffect">
                                  <p:stCondLst>
                                    <p:cond delay="8000"/>
                                  </p:stCondLst>
                                  <p:childTnLst>
                                    <p:animScale>
                                      <p:cBhvr>
                                        <p:cTn id="161" dur="10" fill="hold"/>
                                        <p:tgtEl>
                                          <p:spTgt spid="31"/>
                                        </p:tgtEl>
                                      </p:cBhvr>
                                      <p:by x="125000" y="125000"/>
                                    </p:animScale>
                                  </p:childTnLst>
                                </p:cTn>
                              </p:par>
                              <p:par>
                                <p:cTn id="162" presetID="6" presetClass="emph" presetSubtype="0" decel="100000" fill="hold" nodeType="withEffect">
                                  <p:stCondLst>
                                    <p:cond delay="8000"/>
                                  </p:stCondLst>
                                  <p:childTnLst>
                                    <p:animScale>
                                      <p:cBhvr>
                                        <p:cTn id="163" dur="750" fill="hold"/>
                                        <p:tgtEl>
                                          <p:spTgt spid="31"/>
                                        </p:tgtEl>
                                      </p:cBhvr>
                                      <p:by x="80000" y="80000"/>
                                    </p:animScale>
                                  </p:childTnLst>
                                </p:cTn>
                              </p:par>
                              <p:par>
                                <p:cTn id="164" presetID="22" presetClass="entr" presetSubtype="4" fill="hold" nodeType="withEffect">
                                  <p:stCondLst>
                                    <p:cond delay="8250"/>
                                  </p:stCondLst>
                                  <p:childTnLst>
                                    <p:set>
                                      <p:cBhvr>
                                        <p:cTn id="165" dur="1" fill="hold">
                                          <p:stCondLst>
                                            <p:cond delay="0"/>
                                          </p:stCondLst>
                                        </p:cTn>
                                        <p:tgtEl>
                                          <p:spTgt spid="16"/>
                                        </p:tgtEl>
                                        <p:attrNameLst>
                                          <p:attrName>style.visibility</p:attrName>
                                        </p:attrNameLst>
                                      </p:cBhvr>
                                      <p:to>
                                        <p:strVal val="visible"/>
                                      </p:to>
                                    </p:set>
                                    <p:animEffect transition="in" filter="wipe(down)">
                                      <p:cBhvr>
                                        <p:cTn id="166" dur="500"/>
                                        <p:tgtEl>
                                          <p:spTgt spid="16"/>
                                        </p:tgtEl>
                                      </p:cBhvr>
                                    </p:animEffect>
                                  </p:childTnLst>
                                </p:cTn>
                              </p:par>
                              <p:par>
                                <p:cTn id="167" presetID="10" presetClass="entr" presetSubtype="0" fill="hold" grpId="0" nodeType="withEffect">
                                  <p:stCondLst>
                                    <p:cond delay="8250"/>
                                  </p:stCondLst>
                                  <p:childTnLst>
                                    <p:set>
                                      <p:cBhvr>
                                        <p:cTn id="168" dur="1" fill="hold">
                                          <p:stCondLst>
                                            <p:cond delay="0"/>
                                          </p:stCondLst>
                                        </p:cTn>
                                        <p:tgtEl>
                                          <p:spTgt spid="160"/>
                                        </p:tgtEl>
                                        <p:attrNameLst>
                                          <p:attrName>style.visibility</p:attrName>
                                        </p:attrNameLst>
                                      </p:cBhvr>
                                      <p:to>
                                        <p:strVal val="visible"/>
                                      </p:to>
                                    </p:set>
                                    <p:animEffect transition="in" filter="fade">
                                      <p:cBhvr>
                                        <p:cTn id="169" dur="250"/>
                                        <p:tgtEl>
                                          <p:spTgt spid="160"/>
                                        </p:tgtEl>
                                      </p:cBhvr>
                                    </p:animEffect>
                                  </p:childTnLst>
                                </p:cTn>
                              </p:par>
                              <p:par>
                                <p:cTn id="170" presetID="42" presetClass="path" presetSubtype="0" decel="100000" fill="hold" grpId="1" nodeType="withEffect">
                                  <p:stCondLst>
                                    <p:cond delay="8250"/>
                                  </p:stCondLst>
                                  <p:childTnLst>
                                    <p:animMotion origin="layout" path="M -3.75E-6 -0.03472 L -3.75E-6 1.85185E-6 " pathEditMode="relative" rAng="0" ptsTypes="AA">
                                      <p:cBhvr>
                                        <p:cTn id="171" dur="500" fill="hold"/>
                                        <p:tgtEl>
                                          <p:spTgt spid="160"/>
                                        </p:tgtEl>
                                        <p:attrNameLst>
                                          <p:attrName>ppt_x</p:attrName>
                                          <p:attrName>ppt_y</p:attrName>
                                        </p:attrNameLst>
                                      </p:cBhvr>
                                      <p:rCtr x="0" y="1736"/>
                                    </p:animMotion>
                                  </p:childTnLst>
                                </p:cTn>
                              </p:par>
                              <p:par>
                                <p:cTn id="172" presetID="10" presetClass="entr" presetSubtype="0" fill="hold" grpId="0" nodeType="withEffect">
                                  <p:stCondLst>
                                    <p:cond delay="8250"/>
                                  </p:stCondLst>
                                  <p:childTnLst>
                                    <p:set>
                                      <p:cBhvr>
                                        <p:cTn id="173" dur="1" fill="hold">
                                          <p:stCondLst>
                                            <p:cond delay="0"/>
                                          </p:stCondLst>
                                        </p:cTn>
                                        <p:tgtEl>
                                          <p:spTgt spid="165"/>
                                        </p:tgtEl>
                                        <p:attrNameLst>
                                          <p:attrName>style.visibility</p:attrName>
                                        </p:attrNameLst>
                                      </p:cBhvr>
                                      <p:to>
                                        <p:strVal val="visible"/>
                                      </p:to>
                                    </p:set>
                                    <p:animEffect transition="in" filter="fade">
                                      <p:cBhvr>
                                        <p:cTn id="174"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2" grpId="0"/>
      <p:bldP spid="22" grpId="1"/>
      <p:bldP spid="148" grpId="0"/>
      <p:bldP spid="149" grpId="0"/>
      <p:bldP spid="149" grpId="1"/>
      <p:bldP spid="150" grpId="0"/>
      <p:bldP spid="151" grpId="0"/>
      <p:bldP spid="151" grpId="1"/>
      <p:bldP spid="153" grpId="0"/>
      <p:bldP spid="153" grpId="1"/>
      <p:bldP spid="155" grpId="0"/>
      <p:bldP spid="156" grpId="0"/>
      <p:bldP spid="156" grpId="1"/>
      <p:bldP spid="157" grpId="0"/>
      <p:bldP spid="157" grpId="1"/>
      <p:bldP spid="158" grpId="0"/>
      <p:bldP spid="158" grpId="1"/>
      <p:bldP spid="159" grpId="0"/>
      <p:bldP spid="159" grpId="1"/>
      <p:bldP spid="160" grpId="0"/>
      <p:bldP spid="160" grpId="1"/>
      <p:bldP spid="161" grpId="0"/>
      <p:bldP spid="162" grpId="0"/>
      <p:bldP spid="163" grpId="0"/>
      <p:bldP spid="164" grpId="0"/>
      <p:bldP spid="165" grpId="0"/>
      <p:bldP spid="16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75F0B9-14D4-0320-DF38-4E8FF4E5A82C}"/>
              </a:ext>
            </a:extLst>
          </p:cNvPr>
          <p:cNvPicPr>
            <a:picLocks noChangeAspect="1"/>
          </p:cNvPicPr>
          <p:nvPr/>
        </p:nvPicPr>
        <p:blipFill rotWithShape="1">
          <a:blip r:embed="rId3">
            <a:extLst>
              <a:ext uri="{28A0092B-C50C-407E-A947-70E740481C1C}">
                <a14:useLocalDpi xmlns:a14="http://schemas.microsoft.com/office/drawing/2010/main" val="0"/>
              </a:ext>
            </a:extLst>
          </a:blip>
          <a:srcRect l="23547" r="12545"/>
          <a:stretch/>
        </p:blipFill>
        <p:spPr>
          <a:xfrm>
            <a:off x="4620008" y="190499"/>
            <a:ext cx="4314207" cy="4500405"/>
          </a:xfrm>
          <a:prstGeom prst="rect">
            <a:avLst/>
          </a:prstGeom>
        </p:spPr>
      </p:pic>
      <p:sp>
        <p:nvSpPr>
          <p:cNvPr id="102" name="!! rectangle 1">
            <a:extLst>
              <a:ext uri="{FF2B5EF4-FFF2-40B4-BE49-F238E27FC236}">
                <a16:creationId xmlns:a16="http://schemas.microsoft.com/office/drawing/2014/main" id="{CE9F4909-1C69-E278-269A-FFA5A94A6AF3}"/>
              </a:ext>
            </a:extLst>
          </p:cNvPr>
          <p:cNvSpPr/>
          <p:nvPr/>
        </p:nvSpPr>
        <p:spPr>
          <a:xfrm>
            <a:off x="190500" y="190500"/>
            <a:ext cx="353786" cy="264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Arial"/>
            </a:endParaRPr>
          </a:p>
        </p:txBody>
      </p:sp>
      <p:sp>
        <p:nvSpPr>
          <p:cNvPr id="14" name="TextBox 13">
            <a:extLst>
              <a:ext uri="{FF2B5EF4-FFF2-40B4-BE49-F238E27FC236}">
                <a16:creationId xmlns:a16="http://schemas.microsoft.com/office/drawing/2014/main" id="{C1FC71E4-3CFD-924A-ED54-AF0402AA0298}"/>
              </a:ext>
            </a:extLst>
          </p:cNvPr>
          <p:cNvSpPr txBox="1"/>
          <p:nvPr/>
        </p:nvSpPr>
        <p:spPr>
          <a:xfrm>
            <a:off x="195607" y="612688"/>
            <a:ext cx="5561920" cy="304699"/>
          </a:xfrm>
          <a:prstGeom prst="rect">
            <a:avLst/>
          </a:prstGeom>
          <a:noFill/>
        </p:spPr>
        <p:txBody>
          <a:bodyPr wrap="square" lIns="0" tIns="0" rIns="0" bIns="0" rtlCol="0">
            <a:spAutoFit/>
          </a:bodyPr>
          <a:lstStyle/>
          <a:p>
            <a:pPr defTabSz="685800">
              <a:lnSpc>
                <a:spcPct val="90000"/>
              </a:lnSpc>
            </a:pPr>
            <a:r>
              <a:rPr lang="en-US" sz="2200" b="1" dirty="0">
                <a:latin typeface="Georgia"/>
              </a:rPr>
              <a:t>To now</a:t>
            </a:r>
            <a:endParaRPr lang="en-GB" sz="2200" b="1" dirty="0">
              <a:solidFill>
                <a:schemeClr val="accent2"/>
              </a:solidFill>
              <a:latin typeface="Georgia"/>
            </a:endParaRPr>
          </a:p>
        </p:txBody>
      </p:sp>
      <p:sp>
        <p:nvSpPr>
          <p:cNvPr id="52" name="Rectangle 51">
            <a:extLst>
              <a:ext uri="{FF2B5EF4-FFF2-40B4-BE49-F238E27FC236}">
                <a16:creationId xmlns:a16="http://schemas.microsoft.com/office/drawing/2014/main" id="{67F21F8F-0874-36E0-DD3C-EE5B446C6887}"/>
              </a:ext>
            </a:extLst>
          </p:cNvPr>
          <p:cNvSpPr/>
          <p:nvPr/>
        </p:nvSpPr>
        <p:spPr>
          <a:xfrm>
            <a:off x="0" y="190989"/>
            <a:ext cx="1733550" cy="266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0" name="!!straight 1">
            <a:extLst>
              <a:ext uri="{FF2B5EF4-FFF2-40B4-BE49-F238E27FC236}">
                <a16:creationId xmlns:a16="http://schemas.microsoft.com/office/drawing/2014/main" id="{DEDE7859-B39A-F5F9-A55E-701763708E26}"/>
              </a:ext>
            </a:extLst>
          </p:cNvPr>
          <p:cNvCxnSpPr>
            <a:cxnSpLocks/>
          </p:cNvCxnSpPr>
          <p:nvPr/>
        </p:nvCxnSpPr>
        <p:spPr>
          <a:xfrm>
            <a:off x="290240" y="408240"/>
            <a:ext cx="1447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1" name="TextBox 280">
            <a:extLst>
              <a:ext uri="{FF2B5EF4-FFF2-40B4-BE49-F238E27FC236}">
                <a16:creationId xmlns:a16="http://schemas.microsoft.com/office/drawing/2014/main" id="{B3D0A7BE-1C93-65BF-C6EC-9385455A3EA3}"/>
              </a:ext>
            </a:extLst>
          </p:cNvPr>
          <p:cNvSpPr txBox="1"/>
          <p:nvPr/>
        </p:nvSpPr>
        <p:spPr>
          <a:xfrm>
            <a:off x="574766" y="253309"/>
            <a:ext cx="1651901" cy="123111"/>
          </a:xfrm>
          <a:prstGeom prst="rect">
            <a:avLst/>
          </a:prstGeom>
          <a:noFill/>
        </p:spPr>
        <p:txBody>
          <a:bodyPr wrap="square" lIns="0" tIns="0" rIns="0" bIns="0" rtlCol="0">
            <a:spAutoFit/>
          </a:bodyPr>
          <a:lstStyle/>
          <a:p>
            <a:r>
              <a:rPr lang="en-US" sz="800" b="1" spc="100" dirty="0">
                <a:solidFill>
                  <a:schemeClr val="bg1"/>
                </a:solidFill>
              </a:rPr>
              <a:t>WHO IS METLIFE?</a:t>
            </a:r>
            <a:endParaRPr lang="en-GB" sz="800" b="1" spc="100" dirty="0">
              <a:solidFill>
                <a:schemeClr val="bg1"/>
              </a:solidFill>
            </a:endParaRPr>
          </a:p>
        </p:txBody>
      </p:sp>
      <p:grpSp>
        <p:nvGrpSpPr>
          <p:cNvPr id="44" name="Group 43">
            <a:extLst>
              <a:ext uri="{FF2B5EF4-FFF2-40B4-BE49-F238E27FC236}">
                <a16:creationId xmlns:a16="http://schemas.microsoft.com/office/drawing/2014/main" id="{4C392F12-6F10-52CA-A26B-093E3C65C468}"/>
              </a:ext>
            </a:extLst>
          </p:cNvPr>
          <p:cNvGrpSpPr/>
          <p:nvPr/>
        </p:nvGrpSpPr>
        <p:grpSpPr>
          <a:xfrm>
            <a:off x="205416" y="1742914"/>
            <a:ext cx="5742831" cy="2765476"/>
            <a:chOff x="205416" y="1742914"/>
            <a:chExt cx="5742831" cy="2765476"/>
          </a:xfrm>
        </p:grpSpPr>
        <p:grpSp>
          <p:nvGrpSpPr>
            <p:cNvPr id="43" name="Group 42">
              <a:extLst>
                <a:ext uri="{FF2B5EF4-FFF2-40B4-BE49-F238E27FC236}">
                  <a16:creationId xmlns:a16="http://schemas.microsoft.com/office/drawing/2014/main" id="{89D78B73-7C81-1764-A8D8-3F8E150B78CD}"/>
                </a:ext>
              </a:extLst>
            </p:cNvPr>
            <p:cNvGrpSpPr/>
            <p:nvPr/>
          </p:nvGrpSpPr>
          <p:grpSpPr>
            <a:xfrm>
              <a:off x="205416" y="1742914"/>
              <a:ext cx="5742831" cy="2765476"/>
              <a:chOff x="205416" y="1742914"/>
              <a:chExt cx="5742831" cy="2765476"/>
            </a:xfrm>
          </p:grpSpPr>
          <p:sp>
            <p:nvSpPr>
              <p:cNvPr id="5" name="Rectangle 4">
                <a:extLst>
                  <a:ext uri="{FF2B5EF4-FFF2-40B4-BE49-F238E27FC236}">
                    <a16:creationId xmlns:a16="http://schemas.microsoft.com/office/drawing/2014/main" id="{F2C9B1EE-2AAA-EAA7-54CB-641C5A01C8EF}"/>
                  </a:ext>
                </a:extLst>
              </p:cNvPr>
              <p:cNvSpPr/>
              <p:nvPr/>
            </p:nvSpPr>
            <p:spPr>
              <a:xfrm>
                <a:off x="205416" y="1742914"/>
                <a:ext cx="4894439" cy="2765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651837A8-D85B-57C9-3B81-479416D2243F}"/>
                  </a:ext>
                </a:extLst>
              </p:cNvPr>
              <p:cNvSpPr txBox="1"/>
              <p:nvPr/>
            </p:nvSpPr>
            <p:spPr>
              <a:xfrm>
                <a:off x="883734" y="1863603"/>
                <a:ext cx="2625495" cy="153888"/>
              </a:xfrm>
              <a:prstGeom prst="rect">
                <a:avLst/>
              </a:prstGeom>
              <a:noFill/>
            </p:spPr>
            <p:txBody>
              <a:bodyPr wrap="square" lIns="0" tIns="0" rIns="0" bIns="0" rtlCol="0">
                <a:spAutoFit/>
              </a:bodyPr>
              <a:lstStyle/>
              <a:p>
                <a:r>
                  <a:rPr lang="en-US" sz="1000" b="1" dirty="0">
                    <a:solidFill>
                      <a:schemeClr val="bg1"/>
                    </a:solidFill>
                  </a:rPr>
                  <a:t>How does MetLife Inc. compare?</a:t>
                </a:r>
                <a:endParaRPr lang="en-GB" sz="1000" b="1" dirty="0">
                  <a:solidFill>
                    <a:schemeClr val="bg1"/>
                  </a:solidFill>
                </a:endParaRPr>
              </a:p>
            </p:txBody>
          </p:sp>
          <p:sp>
            <p:nvSpPr>
              <p:cNvPr id="28" name="TextBox 27">
                <a:extLst>
                  <a:ext uri="{FF2B5EF4-FFF2-40B4-BE49-F238E27FC236}">
                    <a16:creationId xmlns:a16="http://schemas.microsoft.com/office/drawing/2014/main" id="{1F091C78-735E-9647-ECCB-103047C43E35}"/>
                  </a:ext>
                </a:extLst>
              </p:cNvPr>
              <p:cNvSpPr txBox="1"/>
              <p:nvPr/>
            </p:nvSpPr>
            <p:spPr>
              <a:xfrm>
                <a:off x="883734" y="2087415"/>
                <a:ext cx="2625495" cy="138499"/>
              </a:xfrm>
              <a:prstGeom prst="rect">
                <a:avLst/>
              </a:prstGeom>
              <a:noFill/>
            </p:spPr>
            <p:txBody>
              <a:bodyPr wrap="square" lIns="0" tIns="0" rIns="0" bIns="0" rtlCol="0">
                <a:spAutoFit/>
              </a:bodyPr>
              <a:lstStyle/>
              <a:p>
                <a:r>
                  <a:rPr lang="en-US" sz="900" dirty="0">
                    <a:solidFill>
                      <a:schemeClr val="bg1"/>
                    </a:solidFill>
                  </a:rPr>
                  <a:t>Company</a:t>
                </a:r>
                <a:endParaRPr lang="en-GB" sz="900" dirty="0">
                  <a:solidFill>
                    <a:schemeClr val="bg1"/>
                  </a:solidFill>
                </a:endParaRPr>
              </a:p>
            </p:txBody>
          </p:sp>
          <p:sp>
            <p:nvSpPr>
              <p:cNvPr id="29" name="TextBox 28">
                <a:extLst>
                  <a:ext uri="{FF2B5EF4-FFF2-40B4-BE49-F238E27FC236}">
                    <a16:creationId xmlns:a16="http://schemas.microsoft.com/office/drawing/2014/main" id="{D646A498-0833-9E45-46F6-5E6FEF5D5F6B}"/>
                  </a:ext>
                </a:extLst>
              </p:cNvPr>
              <p:cNvSpPr txBox="1"/>
              <p:nvPr/>
            </p:nvSpPr>
            <p:spPr>
              <a:xfrm>
                <a:off x="3322752" y="2087415"/>
                <a:ext cx="2625495" cy="138499"/>
              </a:xfrm>
              <a:prstGeom prst="rect">
                <a:avLst/>
              </a:prstGeom>
              <a:noFill/>
            </p:spPr>
            <p:txBody>
              <a:bodyPr wrap="square" lIns="0" tIns="0" rIns="0" bIns="0" rtlCol="0">
                <a:spAutoFit/>
              </a:bodyPr>
              <a:lstStyle/>
              <a:p>
                <a:r>
                  <a:rPr lang="en-US" sz="900" dirty="0">
                    <a:solidFill>
                      <a:schemeClr val="bg1"/>
                    </a:solidFill>
                  </a:rPr>
                  <a:t>Assets ($bn)</a:t>
                </a:r>
                <a:endParaRPr lang="en-GB" sz="900" dirty="0">
                  <a:solidFill>
                    <a:schemeClr val="bg1"/>
                  </a:solidFill>
                </a:endParaRPr>
              </a:p>
            </p:txBody>
          </p:sp>
        </p:grpSp>
        <p:sp>
          <p:nvSpPr>
            <p:cNvPr id="13" name="Isosceles Triangle 12">
              <a:extLst>
                <a:ext uri="{FF2B5EF4-FFF2-40B4-BE49-F238E27FC236}">
                  <a16:creationId xmlns:a16="http://schemas.microsoft.com/office/drawing/2014/main" id="{25592F98-491F-CCB9-24AD-4162142D5126}"/>
                </a:ext>
              </a:extLst>
            </p:cNvPr>
            <p:cNvSpPr/>
            <p:nvPr/>
          </p:nvSpPr>
          <p:spPr>
            <a:xfrm rot="5400000">
              <a:off x="191993" y="2249440"/>
              <a:ext cx="194659" cy="1678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0D8D963F-6C42-2481-714A-EC9EB73D4271}"/>
              </a:ext>
            </a:extLst>
          </p:cNvPr>
          <p:cNvGrpSpPr/>
          <p:nvPr/>
        </p:nvGrpSpPr>
        <p:grpSpPr>
          <a:xfrm>
            <a:off x="895650" y="2288578"/>
            <a:ext cx="3694451" cy="1971421"/>
            <a:chOff x="5019953" y="2600579"/>
            <a:chExt cx="3694451" cy="1971421"/>
          </a:xfrm>
        </p:grpSpPr>
        <p:sp>
          <p:nvSpPr>
            <p:cNvPr id="7" name="Rectangle: Rounded Corners 6">
              <a:extLst>
                <a:ext uri="{FF2B5EF4-FFF2-40B4-BE49-F238E27FC236}">
                  <a16:creationId xmlns:a16="http://schemas.microsoft.com/office/drawing/2014/main" id="{F0FC24DA-21FD-14F4-4158-CC592B47BDC2}"/>
                </a:ext>
              </a:extLst>
            </p:cNvPr>
            <p:cNvSpPr/>
            <p:nvPr/>
          </p:nvSpPr>
          <p:spPr>
            <a:xfrm>
              <a:off x="5019953" y="2600579"/>
              <a:ext cx="3694451" cy="197142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B07F77C8-6A35-91EC-3F92-BA4C4B997860}"/>
                </a:ext>
              </a:extLst>
            </p:cNvPr>
            <p:cNvCxnSpPr>
              <a:cxnSpLocks/>
            </p:cNvCxnSpPr>
            <p:nvPr/>
          </p:nvCxnSpPr>
          <p:spPr>
            <a:xfrm>
              <a:off x="5184381" y="2922106"/>
              <a:ext cx="33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0BB268C-17C1-DAB1-1959-BE6AFE8E7FB7}"/>
                </a:ext>
              </a:extLst>
            </p:cNvPr>
            <p:cNvCxnSpPr>
              <a:cxnSpLocks/>
            </p:cNvCxnSpPr>
            <p:nvPr/>
          </p:nvCxnSpPr>
          <p:spPr>
            <a:xfrm>
              <a:off x="5184381" y="3257774"/>
              <a:ext cx="33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E751A5-92C3-A530-98CA-1D1F89C45A07}"/>
                </a:ext>
              </a:extLst>
            </p:cNvPr>
            <p:cNvCxnSpPr>
              <a:cxnSpLocks/>
            </p:cNvCxnSpPr>
            <p:nvPr/>
          </p:nvCxnSpPr>
          <p:spPr>
            <a:xfrm>
              <a:off x="5184381" y="3593442"/>
              <a:ext cx="33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99DCD9-9A2A-B8F9-630B-9DB02E16599B}"/>
                </a:ext>
              </a:extLst>
            </p:cNvPr>
            <p:cNvCxnSpPr>
              <a:cxnSpLocks/>
            </p:cNvCxnSpPr>
            <p:nvPr/>
          </p:nvCxnSpPr>
          <p:spPr>
            <a:xfrm>
              <a:off x="5184381" y="3929110"/>
              <a:ext cx="33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72914EA-78B6-3A3F-285E-B978FED77C28}"/>
                </a:ext>
              </a:extLst>
            </p:cNvPr>
            <p:cNvCxnSpPr>
              <a:cxnSpLocks/>
            </p:cNvCxnSpPr>
            <p:nvPr/>
          </p:nvCxnSpPr>
          <p:spPr>
            <a:xfrm>
              <a:off x="5184381" y="4264779"/>
              <a:ext cx="3348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213593E1-FA94-969B-A68E-A5519482B6CC}"/>
              </a:ext>
            </a:extLst>
          </p:cNvPr>
          <p:cNvGrpSpPr/>
          <p:nvPr/>
        </p:nvGrpSpPr>
        <p:grpSpPr>
          <a:xfrm>
            <a:off x="1105896" y="2370069"/>
            <a:ext cx="3144842" cy="154269"/>
            <a:chOff x="1105896" y="2370069"/>
            <a:chExt cx="3144842" cy="154269"/>
          </a:xfrm>
        </p:grpSpPr>
        <p:grpSp>
          <p:nvGrpSpPr>
            <p:cNvPr id="18" name="Group 17">
              <a:extLst>
                <a:ext uri="{FF2B5EF4-FFF2-40B4-BE49-F238E27FC236}">
                  <a16:creationId xmlns:a16="http://schemas.microsoft.com/office/drawing/2014/main" id="{20CCC2C3-B356-DC26-351A-07DDF69FF5BB}"/>
                </a:ext>
              </a:extLst>
            </p:cNvPr>
            <p:cNvGrpSpPr>
              <a:grpSpLocks noChangeAspect="1"/>
            </p:cNvGrpSpPr>
            <p:nvPr/>
          </p:nvGrpSpPr>
          <p:grpSpPr>
            <a:xfrm>
              <a:off x="1105896" y="2370069"/>
              <a:ext cx="711313" cy="152687"/>
              <a:chOff x="4579941" y="3142620"/>
              <a:chExt cx="2725101" cy="584956"/>
            </a:xfrm>
          </p:grpSpPr>
          <p:sp>
            <p:nvSpPr>
              <p:cNvPr id="19" name="Freeform: Shape 18">
                <a:extLst>
                  <a:ext uri="{FF2B5EF4-FFF2-40B4-BE49-F238E27FC236}">
                    <a16:creationId xmlns:a16="http://schemas.microsoft.com/office/drawing/2014/main" id="{D4A1232A-2990-9F2A-3027-3B0C22745613}"/>
                  </a:ext>
                </a:extLst>
              </p:cNvPr>
              <p:cNvSpPr/>
              <p:nvPr userDrawn="1"/>
            </p:nvSpPr>
            <p:spPr>
              <a:xfrm flipV="1">
                <a:off x="4579941" y="3142646"/>
                <a:ext cx="422095" cy="584926"/>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accent2"/>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20" name="Freeform: Shape 19">
                <a:extLst>
                  <a:ext uri="{FF2B5EF4-FFF2-40B4-BE49-F238E27FC236}">
                    <a16:creationId xmlns:a16="http://schemas.microsoft.com/office/drawing/2014/main" id="{3C632037-9F10-81F2-2DD8-54D39D31158D}"/>
                  </a:ext>
                </a:extLst>
              </p:cNvPr>
              <p:cNvSpPr/>
              <p:nvPr userDrawn="1"/>
            </p:nvSpPr>
            <p:spPr>
              <a:xfrm flipV="1">
                <a:off x="5413287" y="3236734"/>
                <a:ext cx="1891755" cy="406440"/>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nvGrpSpPr>
              <p:cNvPr id="22" name="Group 21">
                <a:extLst>
                  <a:ext uri="{FF2B5EF4-FFF2-40B4-BE49-F238E27FC236}">
                    <a16:creationId xmlns:a16="http://schemas.microsoft.com/office/drawing/2014/main" id="{22CE8422-5D6C-23F6-DB01-931B51BDED29}"/>
                  </a:ext>
                </a:extLst>
              </p:cNvPr>
              <p:cNvGrpSpPr/>
              <p:nvPr userDrawn="1"/>
            </p:nvGrpSpPr>
            <p:grpSpPr>
              <a:xfrm>
                <a:off x="4792605" y="3142620"/>
                <a:ext cx="424314" cy="584956"/>
                <a:chOff x="2765096" y="3864547"/>
                <a:chExt cx="452875" cy="624330"/>
              </a:xfrm>
            </p:grpSpPr>
            <p:sp>
              <p:nvSpPr>
                <p:cNvPr id="23" name="Freeform: Shape 22">
                  <a:extLst>
                    <a:ext uri="{FF2B5EF4-FFF2-40B4-BE49-F238E27FC236}">
                      <a16:creationId xmlns:a16="http://schemas.microsoft.com/office/drawing/2014/main" id="{6C3A1C5B-14FF-EC5F-7B50-CFF046925DA8}"/>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accent5"/>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24" name="Freeform: Shape 23">
                  <a:extLst>
                    <a:ext uri="{FF2B5EF4-FFF2-40B4-BE49-F238E27FC236}">
                      <a16:creationId xmlns:a16="http://schemas.microsoft.com/office/drawing/2014/main" id="{D21FC54F-FCB2-E015-92C5-DBCF723840E2}"/>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accent1"/>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grpSp>
        <p:sp>
          <p:nvSpPr>
            <p:cNvPr id="30" name="TextBox 29">
              <a:extLst>
                <a:ext uri="{FF2B5EF4-FFF2-40B4-BE49-F238E27FC236}">
                  <a16:creationId xmlns:a16="http://schemas.microsoft.com/office/drawing/2014/main" id="{B8D3C3A0-C085-B1EA-07F3-50A376F09596}"/>
                </a:ext>
              </a:extLst>
            </p:cNvPr>
            <p:cNvSpPr txBox="1"/>
            <p:nvPr/>
          </p:nvSpPr>
          <p:spPr>
            <a:xfrm>
              <a:off x="3389678" y="2370450"/>
              <a:ext cx="861060" cy="153888"/>
            </a:xfrm>
            <a:prstGeom prst="rect">
              <a:avLst/>
            </a:prstGeom>
            <a:noFill/>
          </p:spPr>
          <p:txBody>
            <a:bodyPr wrap="square" lIns="0" tIns="0" rIns="0" bIns="0" rtlCol="0">
              <a:spAutoFit/>
            </a:bodyPr>
            <a:lstStyle/>
            <a:p>
              <a:r>
                <a:rPr lang="en-US" sz="1000" b="1" dirty="0">
                  <a:solidFill>
                    <a:schemeClr val="accent1"/>
                  </a:solidFill>
                </a:rPr>
                <a:t>795.1</a:t>
              </a:r>
              <a:endParaRPr lang="en-GB" sz="1000" b="1" dirty="0">
                <a:solidFill>
                  <a:schemeClr val="accent1"/>
                </a:solidFill>
              </a:endParaRPr>
            </a:p>
          </p:txBody>
        </p:sp>
      </p:grpSp>
      <p:grpSp>
        <p:nvGrpSpPr>
          <p:cNvPr id="38" name="Group 37">
            <a:extLst>
              <a:ext uri="{FF2B5EF4-FFF2-40B4-BE49-F238E27FC236}">
                <a16:creationId xmlns:a16="http://schemas.microsoft.com/office/drawing/2014/main" id="{5919D01E-A899-70F7-04C1-9D1F6064AA7A}"/>
              </a:ext>
            </a:extLst>
          </p:cNvPr>
          <p:cNvGrpSpPr/>
          <p:nvPr/>
        </p:nvGrpSpPr>
        <p:grpSpPr>
          <a:xfrm>
            <a:off x="1169461" y="2671697"/>
            <a:ext cx="3081277" cy="220036"/>
            <a:chOff x="1169461" y="2671697"/>
            <a:chExt cx="3081277" cy="220036"/>
          </a:xfrm>
        </p:grpSpPr>
        <p:pic>
          <p:nvPicPr>
            <p:cNvPr id="25" name="Picture 24">
              <a:extLst>
                <a:ext uri="{FF2B5EF4-FFF2-40B4-BE49-F238E27FC236}">
                  <a16:creationId xmlns:a16="http://schemas.microsoft.com/office/drawing/2014/main" id="{9A276D60-CBE5-1DB1-8EFD-02EC2C2CCF6D}"/>
                </a:ext>
              </a:extLst>
            </p:cNvPr>
            <p:cNvPicPr>
              <a:picLocks noChangeAspect="1"/>
            </p:cNvPicPr>
            <p:nvPr/>
          </p:nvPicPr>
          <p:blipFill>
            <a:blip r:embed="rId4"/>
            <a:stretch>
              <a:fillRect/>
            </a:stretch>
          </p:blipFill>
          <p:spPr>
            <a:xfrm>
              <a:off x="1169461" y="2671697"/>
              <a:ext cx="297457" cy="220036"/>
            </a:xfrm>
            <a:prstGeom prst="rect">
              <a:avLst/>
            </a:prstGeom>
          </p:spPr>
        </p:pic>
        <p:sp>
          <p:nvSpPr>
            <p:cNvPr id="31" name="TextBox 30">
              <a:extLst>
                <a:ext uri="{FF2B5EF4-FFF2-40B4-BE49-F238E27FC236}">
                  <a16:creationId xmlns:a16="http://schemas.microsoft.com/office/drawing/2014/main" id="{296CA948-32D0-930A-70F5-01635A2934A8}"/>
                </a:ext>
              </a:extLst>
            </p:cNvPr>
            <p:cNvSpPr txBox="1"/>
            <p:nvPr/>
          </p:nvSpPr>
          <p:spPr>
            <a:xfrm>
              <a:off x="3389678" y="2722446"/>
              <a:ext cx="861060" cy="123111"/>
            </a:xfrm>
            <a:prstGeom prst="rect">
              <a:avLst/>
            </a:prstGeom>
            <a:noFill/>
          </p:spPr>
          <p:txBody>
            <a:bodyPr wrap="square" lIns="0" tIns="0" rIns="0" bIns="0" rtlCol="0">
              <a:spAutoFit/>
            </a:bodyPr>
            <a:lstStyle/>
            <a:p>
              <a:r>
                <a:rPr lang="en-US" sz="800" b="1" dirty="0"/>
                <a:t>770.4</a:t>
              </a:r>
              <a:endParaRPr lang="en-GB" sz="800" b="1" dirty="0"/>
            </a:p>
          </p:txBody>
        </p:sp>
      </p:grpSp>
      <p:grpSp>
        <p:nvGrpSpPr>
          <p:cNvPr id="39" name="Group 38">
            <a:extLst>
              <a:ext uri="{FF2B5EF4-FFF2-40B4-BE49-F238E27FC236}">
                <a16:creationId xmlns:a16="http://schemas.microsoft.com/office/drawing/2014/main" id="{933D7DFC-54ED-34F9-0C9F-EB129B6FA38B}"/>
              </a:ext>
            </a:extLst>
          </p:cNvPr>
          <p:cNvGrpSpPr/>
          <p:nvPr/>
        </p:nvGrpSpPr>
        <p:grpSpPr>
          <a:xfrm>
            <a:off x="1152075" y="3022473"/>
            <a:ext cx="3098663" cy="194448"/>
            <a:chOff x="1152075" y="3022473"/>
            <a:chExt cx="3098663" cy="194448"/>
          </a:xfrm>
        </p:grpSpPr>
        <p:pic>
          <p:nvPicPr>
            <p:cNvPr id="26" name="Picture 25">
              <a:extLst>
                <a:ext uri="{FF2B5EF4-FFF2-40B4-BE49-F238E27FC236}">
                  <a16:creationId xmlns:a16="http://schemas.microsoft.com/office/drawing/2014/main" id="{566D1DCA-D6E2-894F-BD80-15B8685631EA}"/>
                </a:ext>
              </a:extLst>
            </p:cNvPr>
            <p:cNvPicPr>
              <a:picLocks noChangeAspect="1"/>
            </p:cNvPicPr>
            <p:nvPr/>
          </p:nvPicPr>
          <p:blipFill>
            <a:blip r:embed="rId5"/>
            <a:stretch>
              <a:fillRect/>
            </a:stretch>
          </p:blipFill>
          <p:spPr>
            <a:xfrm>
              <a:off x="1152075" y="3022473"/>
              <a:ext cx="276941" cy="194448"/>
            </a:xfrm>
            <a:prstGeom prst="rect">
              <a:avLst/>
            </a:prstGeom>
          </p:spPr>
        </p:pic>
        <p:sp>
          <p:nvSpPr>
            <p:cNvPr id="32" name="TextBox 31">
              <a:extLst>
                <a:ext uri="{FF2B5EF4-FFF2-40B4-BE49-F238E27FC236}">
                  <a16:creationId xmlns:a16="http://schemas.microsoft.com/office/drawing/2014/main" id="{93523E22-3F86-27AC-913E-9F6E1CE1CCCF}"/>
                </a:ext>
              </a:extLst>
            </p:cNvPr>
            <p:cNvSpPr txBox="1"/>
            <p:nvPr/>
          </p:nvSpPr>
          <p:spPr>
            <a:xfrm>
              <a:off x="3389678" y="3054510"/>
              <a:ext cx="861060" cy="123111"/>
            </a:xfrm>
            <a:prstGeom prst="rect">
              <a:avLst/>
            </a:prstGeom>
            <a:noFill/>
          </p:spPr>
          <p:txBody>
            <a:bodyPr wrap="square" lIns="0" tIns="0" rIns="0" bIns="0" rtlCol="0">
              <a:spAutoFit/>
            </a:bodyPr>
            <a:lstStyle/>
            <a:p>
              <a:r>
                <a:rPr lang="en-US" sz="800" b="1" dirty="0"/>
                <a:t>637.7</a:t>
              </a:r>
              <a:endParaRPr lang="en-GB" sz="800" b="1" dirty="0"/>
            </a:p>
          </p:txBody>
        </p:sp>
      </p:grpSp>
      <p:grpSp>
        <p:nvGrpSpPr>
          <p:cNvPr id="40" name="Group 39">
            <a:extLst>
              <a:ext uri="{FF2B5EF4-FFF2-40B4-BE49-F238E27FC236}">
                <a16:creationId xmlns:a16="http://schemas.microsoft.com/office/drawing/2014/main" id="{EB8E1CAB-2CA2-465E-BC55-BA026FFF3F6E}"/>
              </a:ext>
            </a:extLst>
          </p:cNvPr>
          <p:cNvGrpSpPr/>
          <p:nvPr/>
        </p:nvGrpSpPr>
        <p:grpSpPr>
          <a:xfrm>
            <a:off x="1156853" y="3392930"/>
            <a:ext cx="3093885" cy="138764"/>
            <a:chOff x="1156853" y="3392930"/>
            <a:chExt cx="3093885" cy="138764"/>
          </a:xfrm>
        </p:grpSpPr>
        <p:pic>
          <p:nvPicPr>
            <p:cNvPr id="17" name="Picture 16">
              <a:extLst>
                <a:ext uri="{FF2B5EF4-FFF2-40B4-BE49-F238E27FC236}">
                  <a16:creationId xmlns:a16="http://schemas.microsoft.com/office/drawing/2014/main" id="{95308C12-8A53-F1A5-990B-47D078F2E242}"/>
                </a:ext>
              </a:extLst>
            </p:cNvPr>
            <p:cNvPicPr>
              <a:picLocks noChangeAspect="1"/>
            </p:cNvPicPr>
            <p:nvPr/>
          </p:nvPicPr>
          <p:blipFill>
            <a:blip r:embed="rId6"/>
            <a:stretch>
              <a:fillRect/>
            </a:stretch>
          </p:blipFill>
          <p:spPr>
            <a:xfrm>
              <a:off x="1156853" y="3393732"/>
              <a:ext cx="372496" cy="137962"/>
            </a:xfrm>
            <a:prstGeom prst="rect">
              <a:avLst/>
            </a:prstGeom>
          </p:spPr>
        </p:pic>
        <p:sp>
          <p:nvSpPr>
            <p:cNvPr id="33" name="TextBox 32">
              <a:extLst>
                <a:ext uri="{FF2B5EF4-FFF2-40B4-BE49-F238E27FC236}">
                  <a16:creationId xmlns:a16="http://schemas.microsoft.com/office/drawing/2014/main" id="{02D26D61-3802-BA8D-1420-FD9A0E0378A3}"/>
                </a:ext>
              </a:extLst>
            </p:cNvPr>
            <p:cNvSpPr txBox="1"/>
            <p:nvPr/>
          </p:nvSpPr>
          <p:spPr>
            <a:xfrm>
              <a:off x="3389678" y="3392930"/>
              <a:ext cx="861060" cy="123111"/>
            </a:xfrm>
            <a:prstGeom prst="rect">
              <a:avLst/>
            </a:prstGeom>
            <a:noFill/>
          </p:spPr>
          <p:txBody>
            <a:bodyPr wrap="square" lIns="0" tIns="0" rIns="0" bIns="0" rtlCol="0">
              <a:spAutoFit/>
            </a:bodyPr>
            <a:lstStyle/>
            <a:p>
              <a:r>
                <a:rPr lang="en-US" sz="800" b="1" dirty="0"/>
                <a:t>519.9</a:t>
              </a:r>
              <a:endParaRPr lang="en-GB" sz="800" b="1" dirty="0"/>
            </a:p>
          </p:txBody>
        </p:sp>
      </p:grpSp>
      <p:grpSp>
        <p:nvGrpSpPr>
          <p:cNvPr id="41" name="Group 40">
            <a:extLst>
              <a:ext uri="{FF2B5EF4-FFF2-40B4-BE49-F238E27FC236}">
                <a16:creationId xmlns:a16="http://schemas.microsoft.com/office/drawing/2014/main" id="{14175F53-6718-945C-E0CF-08797C9F6220}"/>
              </a:ext>
            </a:extLst>
          </p:cNvPr>
          <p:cNvGrpSpPr/>
          <p:nvPr/>
        </p:nvGrpSpPr>
        <p:grpSpPr>
          <a:xfrm>
            <a:off x="1115422" y="3721800"/>
            <a:ext cx="3135316" cy="156642"/>
            <a:chOff x="1115422" y="3721800"/>
            <a:chExt cx="3135316" cy="156642"/>
          </a:xfrm>
        </p:grpSpPr>
        <p:pic>
          <p:nvPicPr>
            <p:cNvPr id="15" name="Picture 14" descr="Logo&#10;&#10;Description automatically generated">
              <a:extLst>
                <a:ext uri="{FF2B5EF4-FFF2-40B4-BE49-F238E27FC236}">
                  <a16:creationId xmlns:a16="http://schemas.microsoft.com/office/drawing/2014/main" id="{95432CC8-93E5-DC91-25E5-F18BE8E75FBC}"/>
                </a:ext>
              </a:extLst>
            </p:cNvPr>
            <p:cNvPicPr>
              <a:picLocks noChangeAspect="1"/>
            </p:cNvPicPr>
            <p:nvPr/>
          </p:nvPicPr>
          <p:blipFill rotWithShape="1">
            <a:blip r:embed="rId7">
              <a:extLst>
                <a:ext uri="{28A0092B-C50C-407E-A947-70E740481C1C}">
                  <a14:useLocalDpi xmlns:a14="http://schemas.microsoft.com/office/drawing/2010/main" val="0"/>
                </a:ext>
              </a:extLst>
            </a:blip>
            <a:srcRect t="14000" b="13998"/>
            <a:stretch/>
          </p:blipFill>
          <p:spPr>
            <a:xfrm>
              <a:off x="1115422" y="3721800"/>
              <a:ext cx="562633" cy="156642"/>
            </a:xfrm>
            <a:prstGeom prst="rect">
              <a:avLst/>
            </a:prstGeom>
          </p:spPr>
        </p:pic>
        <p:sp>
          <p:nvSpPr>
            <p:cNvPr id="34" name="TextBox 33">
              <a:extLst>
                <a:ext uri="{FF2B5EF4-FFF2-40B4-BE49-F238E27FC236}">
                  <a16:creationId xmlns:a16="http://schemas.microsoft.com/office/drawing/2014/main" id="{0BEAD137-939D-D26B-166C-BB2195D88796}"/>
                </a:ext>
              </a:extLst>
            </p:cNvPr>
            <p:cNvSpPr txBox="1"/>
            <p:nvPr/>
          </p:nvSpPr>
          <p:spPr>
            <a:xfrm>
              <a:off x="3389678" y="3726690"/>
              <a:ext cx="861060" cy="123111"/>
            </a:xfrm>
            <a:prstGeom prst="rect">
              <a:avLst/>
            </a:prstGeom>
            <a:noFill/>
          </p:spPr>
          <p:txBody>
            <a:bodyPr wrap="square" lIns="0" tIns="0" rIns="0" bIns="0" rtlCol="0">
              <a:spAutoFit/>
            </a:bodyPr>
            <a:lstStyle/>
            <a:p>
              <a:r>
                <a:rPr lang="en-US" sz="800" b="1" dirty="0"/>
                <a:t>413.8</a:t>
              </a:r>
              <a:endParaRPr lang="en-GB" sz="800" b="1" dirty="0"/>
            </a:p>
          </p:txBody>
        </p:sp>
      </p:grpSp>
      <p:grpSp>
        <p:nvGrpSpPr>
          <p:cNvPr id="42" name="Group 41">
            <a:extLst>
              <a:ext uri="{FF2B5EF4-FFF2-40B4-BE49-F238E27FC236}">
                <a16:creationId xmlns:a16="http://schemas.microsoft.com/office/drawing/2014/main" id="{A25245ED-2C71-4701-3930-9BE2EB40B3CE}"/>
              </a:ext>
            </a:extLst>
          </p:cNvPr>
          <p:cNvGrpSpPr/>
          <p:nvPr/>
        </p:nvGrpSpPr>
        <p:grpSpPr>
          <a:xfrm>
            <a:off x="1138228" y="3995729"/>
            <a:ext cx="3112510" cy="169168"/>
            <a:chOff x="1138228" y="3995729"/>
            <a:chExt cx="3112510" cy="169168"/>
          </a:xfrm>
        </p:grpSpPr>
        <p:pic>
          <p:nvPicPr>
            <p:cNvPr id="16" name="Picture 15">
              <a:extLst>
                <a:ext uri="{FF2B5EF4-FFF2-40B4-BE49-F238E27FC236}">
                  <a16:creationId xmlns:a16="http://schemas.microsoft.com/office/drawing/2014/main" id="{BFE1A903-DAF8-4C9D-C11D-5A27C765C08C}"/>
                </a:ext>
              </a:extLst>
            </p:cNvPr>
            <p:cNvPicPr>
              <a:picLocks noChangeAspect="1"/>
            </p:cNvPicPr>
            <p:nvPr/>
          </p:nvPicPr>
          <p:blipFill>
            <a:blip r:embed="rId8"/>
            <a:stretch>
              <a:fillRect/>
            </a:stretch>
          </p:blipFill>
          <p:spPr>
            <a:xfrm>
              <a:off x="1138228" y="3995729"/>
              <a:ext cx="692967" cy="155225"/>
            </a:xfrm>
            <a:prstGeom prst="rect">
              <a:avLst/>
            </a:prstGeom>
          </p:spPr>
        </p:pic>
        <p:sp>
          <p:nvSpPr>
            <p:cNvPr id="35" name="TextBox 34">
              <a:extLst>
                <a:ext uri="{FF2B5EF4-FFF2-40B4-BE49-F238E27FC236}">
                  <a16:creationId xmlns:a16="http://schemas.microsoft.com/office/drawing/2014/main" id="{EB8751E2-1767-A690-C389-606EAE3CFD2C}"/>
                </a:ext>
              </a:extLst>
            </p:cNvPr>
            <p:cNvSpPr txBox="1"/>
            <p:nvPr/>
          </p:nvSpPr>
          <p:spPr>
            <a:xfrm>
              <a:off x="3389678" y="4041786"/>
              <a:ext cx="861060" cy="123111"/>
            </a:xfrm>
            <a:prstGeom prst="rect">
              <a:avLst/>
            </a:prstGeom>
            <a:noFill/>
          </p:spPr>
          <p:txBody>
            <a:bodyPr wrap="square" lIns="0" tIns="0" rIns="0" bIns="0" rtlCol="0">
              <a:spAutoFit/>
            </a:bodyPr>
            <a:lstStyle/>
            <a:p>
              <a:r>
                <a:rPr lang="en-US" sz="800" b="1" dirty="0"/>
                <a:t>14.3</a:t>
              </a:r>
              <a:endParaRPr lang="en-GB" sz="800" b="1" dirty="0"/>
            </a:p>
          </p:txBody>
        </p:sp>
      </p:grpSp>
      <p:grpSp>
        <p:nvGrpSpPr>
          <p:cNvPr id="53" name="Group 52">
            <a:extLst>
              <a:ext uri="{FF2B5EF4-FFF2-40B4-BE49-F238E27FC236}">
                <a16:creationId xmlns:a16="http://schemas.microsoft.com/office/drawing/2014/main" id="{32A8F191-F8ED-7349-C74E-FC1B54946FB0}"/>
              </a:ext>
            </a:extLst>
          </p:cNvPr>
          <p:cNvGrpSpPr/>
          <p:nvPr/>
        </p:nvGrpSpPr>
        <p:grpSpPr>
          <a:xfrm>
            <a:off x="209998" y="1042804"/>
            <a:ext cx="3400300" cy="596444"/>
            <a:chOff x="209998" y="1042804"/>
            <a:chExt cx="3400300" cy="596444"/>
          </a:xfrm>
        </p:grpSpPr>
        <p:pic>
          <p:nvPicPr>
            <p:cNvPr id="21" name="Picture 20" descr="Icon&#10;&#10;Description automatically generated">
              <a:extLst>
                <a:ext uri="{FF2B5EF4-FFF2-40B4-BE49-F238E27FC236}">
                  <a16:creationId xmlns:a16="http://schemas.microsoft.com/office/drawing/2014/main" id="{BF71517A-DFF2-A560-29C4-992BFA9BC4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998" y="1042804"/>
              <a:ext cx="596444" cy="596444"/>
            </a:xfrm>
            <a:prstGeom prst="rect">
              <a:avLst/>
            </a:prstGeom>
          </p:spPr>
        </p:pic>
        <p:sp>
          <p:nvSpPr>
            <p:cNvPr id="277" name="TextBox 276">
              <a:extLst>
                <a:ext uri="{FF2B5EF4-FFF2-40B4-BE49-F238E27FC236}">
                  <a16:creationId xmlns:a16="http://schemas.microsoft.com/office/drawing/2014/main" id="{E89AAAD1-CAE5-82A3-5FF5-FC8BB59741C1}"/>
                </a:ext>
              </a:extLst>
            </p:cNvPr>
            <p:cNvSpPr txBox="1"/>
            <p:nvPr/>
          </p:nvSpPr>
          <p:spPr>
            <a:xfrm>
              <a:off x="819334" y="1196024"/>
              <a:ext cx="861060" cy="369332"/>
            </a:xfrm>
            <a:prstGeom prst="rect">
              <a:avLst/>
            </a:prstGeom>
            <a:noFill/>
          </p:spPr>
          <p:txBody>
            <a:bodyPr wrap="square" rtlCol="0">
              <a:spAutoFit/>
            </a:bodyPr>
            <a:lstStyle/>
            <a:p>
              <a:pPr algn="ctr"/>
              <a:r>
                <a:rPr lang="en-US" dirty="0">
                  <a:latin typeface="+mj-lt"/>
                </a:rPr>
                <a:t>2022</a:t>
              </a:r>
              <a:endParaRPr lang="en-GB" dirty="0">
                <a:latin typeface="+mj-lt"/>
              </a:endParaRPr>
            </a:p>
          </p:txBody>
        </p:sp>
        <p:sp>
          <p:nvSpPr>
            <p:cNvPr id="282" name="TextBox 281">
              <a:extLst>
                <a:ext uri="{FF2B5EF4-FFF2-40B4-BE49-F238E27FC236}">
                  <a16:creationId xmlns:a16="http://schemas.microsoft.com/office/drawing/2014/main" id="{BADBB273-1EAD-5810-2454-908C51811EA4}"/>
                </a:ext>
              </a:extLst>
            </p:cNvPr>
            <p:cNvSpPr txBox="1"/>
            <p:nvPr/>
          </p:nvSpPr>
          <p:spPr>
            <a:xfrm>
              <a:off x="1728123" y="1284198"/>
              <a:ext cx="1882175" cy="215444"/>
            </a:xfrm>
            <a:prstGeom prst="rect">
              <a:avLst/>
            </a:prstGeom>
            <a:noFill/>
          </p:spPr>
          <p:txBody>
            <a:bodyPr wrap="square" lIns="0" tIns="0" rIns="0" bIns="0" rtlCol="0">
              <a:spAutoFit/>
            </a:bodyPr>
            <a:lstStyle/>
            <a:p>
              <a:r>
                <a:rPr lang="en-US" sz="700" dirty="0"/>
                <a:t>MetLife, Inc. is the largest life insurer in the United States based on life insurance in force</a:t>
              </a:r>
              <a:endParaRPr lang="en-GB" sz="700" dirty="0"/>
            </a:p>
          </p:txBody>
        </p:sp>
      </p:grpSp>
      <p:sp>
        <p:nvSpPr>
          <p:cNvPr id="65" name="Freeform: Shape 64">
            <a:extLst>
              <a:ext uri="{FF2B5EF4-FFF2-40B4-BE49-F238E27FC236}">
                <a16:creationId xmlns:a16="http://schemas.microsoft.com/office/drawing/2014/main" id="{0B1CACC9-4141-E719-50DA-FAE8BB2A89D8}"/>
              </a:ext>
            </a:extLst>
          </p:cNvPr>
          <p:cNvSpPr/>
          <p:nvPr/>
        </p:nvSpPr>
        <p:spPr>
          <a:xfrm>
            <a:off x="0" y="0"/>
            <a:ext cx="9144000" cy="5143500"/>
          </a:xfrm>
          <a:custGeom>
            <a:avLst/>
            <a:gdLst>
              <a:gd name="connsiteX0" fmla="*/ 190500 w 9144000"/>
              <a:gd name="connsiteY0" fmla="*/ 190500 h 5143500"/>
              <a:gd name="connsiteX1" fmla="*/ 190500 w 9144000"/>
              <a:gd name="connsiteY1" fmla="*/ 4699000 h 5143500"/>
              <a:gd name="connsiteX2" fmla="*/ 8953500 w 9144000"/>
              <a:gd name="connsiteY2" fmla="*/ 4699000 h 5143500"/>
              <a:gd name="connsiteX3" fmla="*/ 8953500 w 9144000"/>
              <a:gd name="connsiteY3" fmla="*/ 190500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190500" y="190500"/>
                </a:moveTo>
                <a:lnTo>
                  <a:pt x="190500" y="4699000"/>
                </a:lnTo>
                <a:lnTo>
                  <a:pt x="8953500" y="4699000"/>
                </a:lnTo>
                <a:lnTo>
                  <a:pt x="8953500" y="190500"/>
                </a:lnTo>
                <a:close/>
                <a:moveTo>
                  <a:pt x="0" y="0"/>
                </a:moveTo>
                <a:lnTo>
                  <a:pt x="9144000" y="0"/>
                </a:lnTo>
                <a:lnTo>
                  <a:pt x="9144000" y="5143500"/>
                </a:lnTo>
                <a:lnTo>
                  <a:pt x="0"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45" name="Group 44">
            <a:extLst>
              <a:ext uri="{FF2B5EF4-FFF2-40B4-BE49-F238E27FC236}">
                <a16:creationId xmlns:a16="http://schemas.microsoft.com/office/drawing/2014/main" id="{ED5618BC-4A17-70DA-37E0-88D8E91F9C2A}"/>
              </a:ext>
            </a:extLst>
          </p:cNvPr>
          <p:cNvGrpSpPr>
            <a:grpSpLocks noChangeAspect="1"/>
          </p:cNvGrpSpPr>
          <p:nvPr/>
        </p:nvGrpSpPr>
        <p:grpSpPr>
          <a:xfrm>
            <a:off x="8171056" y="4806011"/>
            <a:ext cx="782444" cy="167956"/>
            <a:chOff x="4579941" y="3142620"/>
            <a:chExt cx="2725101" cy="584956"/>
          </a:xfrm>
        </p:grpSpPr>
        <p:sp>
          <p:nvSpPr>
            <p:cNvPr id="46" name="Freeform: Shape 45">
              <a:extLst>
                <a:ext uri="{FF2B5EF4-FFF2-40B4-BE49-F238E27FC236}">
                  <a16:creationId xmlns:a16="http://schemas.microsoft.com/office/drawing/2014/main" id="{0845310E-178B-66F4-6D04-105530479E65}"/>
                </a:ext>
              </a:extLst>
            </p:cNvPr>
            <p:cNvSpPr/>
            <p:nvPr userDrawn="1"/>
          </p:nvSpPr>
          <p:spPr>
            <a:xfrm flipV="1">
              <a:off x="4579941" y="3142646"/>
              <a:ext cx="422095" cy="584926"/>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accent2"/>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47" name="Freeform: Shape 46">
              <a:extLst>
                <a:ext uri="{FF2B5EF4-FFF2-40B4-BE49-F238E27FC236}">
                  <a16:creationId xmlns:a16="http://schemas.microsoft.com/office/drawing/2014/main" id="{3B33FFC2-CB07-1219-C7BE-8986B8FDD5A8}"/>
                </a:ext>
              </a:extLst>
            </p:cNvPr>
            <p:cNvSpPr/>
            <p:nvPr userDrawn="1"/>
          </p:nvSpPr>
          <p:spPr>
            <a:xfrm flipV="1">
              <a:off x="5413287" y="3236734"/>
              <a:ext cx="1891755" cy="406440"/>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nvGrpSpPr>
            <p:cNvPr id="48" name="Group 47">
              <a:extLst>
                <a:ext uri="{FF2B5EF4-FFF2-40B4-BE49-F238E27FC236}">
                  <a16:creationId xmlns:a16="http://schemas.microsoft.com/office/drawing/2014/main" id="{DAB8BB88-1F97-6067-5C83-6866113A5BCC}"/>
                </a:ext>
              </a:extLst>
            </p:cNvPr>
            <p:cNvGrpSpPr/>
            <p:nvPr userDrawn="1"/>
          </p:nvGrpSpPr>
          <p:grpSpPr>
            <a:xfrm>
              <a:off x="4792605" y="3142620"/>
              <a:ext cx="424314" cy="584956"/>
              <a:chOff x="2765096" y="3864547"/>
              <a:chExt cx="452875" cy="624330"/>
            </a:xfrm>
          </p:grpSpPr>
          <p:sp>
            <p:nvSpPr>
              <p:cNvPr id="49" name="Freeform: Shape 48">
                <a:extLst>
                  <a:ext uri="{FF2B5EF4-FFF2-40B4-BE49-F238E27FC236}">
                    <a16:creationId xmlns:a16="http://schemas.microsoft.com/office/drawing/2014/main" id="{52515356-912C-C0E2-A679-15957EC9BAE3}"/>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accent5"/>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50" name="Freeform: Shape 49">
                <a:extLst>
                  <a:ext uri="{FF2B5EF4-FFF2-40B4-BE49-F238E27FC236}">
                    <a16:creationId xmlns:a16="http://schemas.microsoft.com/office/drawing/2014/main" id="{BAD537D4-6D56-34BE-E888-6893124A6822}"/>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accent1"/>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grpSp>
      <p:sp>
        <p:nvSpPr>
          <p:cNvPr id="3" name="TextBox 2">
            <a:extLst>
              <a:ext uri="{FF2B5EF4-FFF2-40B4-BE49-F238E27FC236}">
                <a16:creationId xmlns:a16="http://schemas.microsoft.com/office/drawing/2014/main" id="{835E1CB8-F4F8-2FA2-7E9E-670739E84EA7}"/>
              </a:ext>
            </a:extLst>
          </p:cNvPr>
          <p:cNvSpPr txBox="1"/>
          <p:nvPr/>
        </p:nvSpPr>
        <p:spPr>
          <a:xfrm>
            <a:off x="358775" y="4771861"/>
            <a:ext cx="3364262" cy="92333"/>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effectLst/>
                <a:uLnTx/>
                <a:uFillTx/>
                <a:ea typeface="+mn-ea"/>
                <a:cs typeface="+mn-cs"/>
              </a:rPr>
              <a:t>Source: Forbes - Global 2000 leading companies, values calculated April 2021 www.forbes.com</a:t>
            </a:r>
          </a:p>
        </p:txBody>
      </p:sp>
    </p:spTree>
    <p:extLst>
      <p:ext uri="{BB962C8B-B14F-4D97-AF65-F5344CB8AC3E}">
        <p14:creationId xmlns:p14="http://schemas.microsoft.com/office/powerpoint/2010/main" val="3881857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37"/>
                                        </p:tgtEl>
                                        <p:attrNameLst>
                                          <p:attrName>ppt_x</p:attrName>
                                          <p:attrName>ppt_y</p:attrName>
                                        </p:attrNameLst>
                                      </p:cBhvr>
                                      <p:rCtr x="0" y="-1944"/>
                                    </p:animMotion>
                                  </p:childTnLst>
                                </p:cTn>
                              </p:par>
                              <p:par>
                                <p:cTn id="10" presetID="10" presetClass="entr" presetSubtype="0" fill="hold" nodeType="withEffect">
                                  <p:stCondLst>
                                    <p:cond delay="10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250"/>
                                        <p:tgtEl>
                                          <p:spTgt spid="38"/>
                                        </p:tgtEl>
                                      </p:cBhvr>
                                    </p:animEffect>
                                  </p:childTnLst>
                                </p:cTn>
                              </p:par>
                              <p:par>
                                <p:cTn id="13" presetID="42" presetClass="path" presetSubtype="0" decel="100000" fill="hold" nodeType="withEffect">
                                  <p:stCondLst>
                                    <p:cond delay="100"/>
                                  </p:stCondLst>
                                  <p:childTnLst>
                                    <p:animMotion origin="layout" path="M 1.25E-6 0.03889 L 1.25E-6 1.85185E-6 " pathEditMode="relative" rAng="0" ptsTypes="AA">
                                      <p:cBhvr>
                                        <p:cTn id="14" dur="500" fill="hold"/>
                                        <p:tgtEl>
                                          <p:spTgt spid="38"/>
                                        </p:tgtEl>
                                        <p:attrNameLst>
                                          <p:attrName>ppt_x</p:attrName>
                                          <p:attrName>ppt_y</p:attrName>
                                        </p:attrNameLst>
                                      </p:cBhvr>
                                      <p:rCtr x="0" y="-1944"/>
                                    </p:animMotion>
                                  </p:childTnLst>
                                </p:cTn>
                              </p:par>
                              <p:par>
                                <p:cTn id="15" presetID="10" presetClass="entr" presetSubtype="0" fill="hold" nodeType="withEffect">
                                  <p:stCondLst>
                                    <p:cond delay="20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250"/>
                                        <p:tgtEl>
                                          <p:spTgt spid="39"/>
                                        </p:tgtEl>
                                      </p:cBhvr>
                                    </p:animEffect>
                                  </p:childTnLst>
                                </p:cTn>
                              </p:par>
                              <p:par>
                                <p:cTn id="18" presetID="42" presetClass="path" presetSubtype="0" decel="100000" fill="hold" nodeType="withEffect">
                                  <p:stCondLst>
                                    <p:cond delay="200"/>
                                  </p:stCondLst>
                                  <p:childTnLst>
                                    <p:animMotion origin="layout" path="M 1.25E-6 0.03889 L 1.25E-6 1.85185E-6 " pathEditMode="relative" rAng="0" ptsTypes="AA">
                                      <p:cBhvr>
                                        <p:cTn id="19" dur="500" fill="hold"/>
                                        <p:tgtEl>
                                          <p:spTgt spid="39"/>
                                        </p:tgtEl>
                                        <p:attrNameLst>
                                          <p:attrName>ppt_x</p:attrName>
                                          <p:attrName>ppt_y</p:attrName>
                                        </p:attrNameLst>
                                      </p:cBhvr>
                                      <p:rCtr x="0" y="-1944"/>
                                    </p:animMotion>
                                  </p:childTnLst>
                                </p:cTn>
                              </p:par>
                              <p:par>
                                <p:cTn id="20" presetID="10" presetClass="entr" presetSubtype="0" fill="hold" nodeType="withEffect">
                                  <p:stCondLst>
                                    <p:cond delay="3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250"/>
                                        <p:tgtEl>
                                          <p:spTgt spid="40"/>
                                        </p:tgtEl>
                                      </p:cBhvr>
                                    </p:animEffect>
                                  </p:childTnLst>
                                </p:cTn>
                              </p:par>
                              <p:par>
                                <p:cTn id="23" presetID="42" presetClass="path" presetSubtype="0" decel="100000" fill="hold" nodeType="withEffect">
                                  <p:stCondLst>
                                    <p:cond delay="300"/>
                                  </p:stCondLst>
                                  <p:childTnLst>
                                    <p:animMotion origin="layout" path="M 1.25E-6 0.03889 L 1.25E-6 1.85185E-6 " pathEditMode="relative" rAng="0" ptsTypes="AA">
                                      <p:cBhvr>
                                        <p:cTn id="24" dur="500" fill="hold"/>
                                        <p:tgtEl>
                                          <p:spTgt spid="40"/>
                                        </p:tgtEl>
                                        <p:attrNameLst>
                                          <p:attrName>ppt_x</p:attrName>
                                          <p:attrName>ppt_y</p:attrName>
                                        </p:attrNameLst>
                                      </p:cBhvr>
                                      <p:rCtr x="0" y="-1944"/>
                                    </p:animMotion>
                                  </p:childTnLst>
                                </p:cTn>
                              </p:par>
                              <p:par>
                                <p:cTn id="25" presetID="10" presetClass="entr" presetSubtype="0" fill="hold" nodeType="withEffect">
                                  <p:stCondLst>
                                    <p:cond delay="40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250"/>
                                        <p:tgtEl>
                                          <p:spTgt spid="41"/>
                                        </p:tgtEl>
                                      </p:cBhvr>
                                    </p:animEffect>
                                  </p:childTnLst>
                                </p:cTn>
                              </p:par>
                              <p:par>
                                <p:cTn id="28" presetID="42" presetClass="path" presetSubtype="0" decel="100000" fill="hold" nodeType="withEffect">
                                  <p:stCondLst>
                                    <p:cond delay="400"/>
                                  </p:stCondLst>
                                  <p:childTnLst>
                                    <p:animMotion origin="layout" path="M 1.25E-6 0.03889 L 1.25E-6 1.85185E-6 " pathEditMode="relative" rAng="0" ptsTypes="AA">
                                      <p:cBhvr>
                                        <p:cTn id="29" dur="500" fill="hold"/>
                                        <p:tgtEl>
                                          <p:spTgt spid="41"/>
                                        </p:tgtEl>
                                        <p:attrNameLst>
                                          <p:attrName>ppt_x</p:attrName>
                                          <p:attrName>ppt_y</p:attrName>
                                        </p:attrNameLst>
                                      </p:cBhvr>
                                      <p:rCtr x="0" y="-1944"/>
                                    </p:animMotion>
                                  </p:childTnLst>
                                </p:cTn>
                              </p:par>
                              <p:par>
                                <p:cTn id="30" presetID="10" presetClass="entr" presetSubtype="0" fill="hold" nodeType="withEffect">
                                  <p:stCondLst>
                                    <p:cond delay="50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250"/>
                                        <p:tgtEl>
                                          <p:spTgt spid="42"/>
                                        </p:tgtEl>
                                      </p:cBhvr>
                                    </p:animEffect>
                                  </p:childTnLst>
                                </p:cTn>
                              </p:par>
                              <p:par>
                                <p:cTn id="33" presetID="42" presetClass="path" presetSubtype="0" decel="100000" fill="hold" nodeType="withEffect">
                                  <p:stCondLst>
                                    <p:cond delay="500"/>
                                  </p:stCondLst>
                                  <p:childTnLst>
                                    <p:animMotion origin="layout" path="M 1.25E-6 0.03889 L 1.25E-6 1.85185E-6 " pathEditMode="relative" rAng="0" ptsTypes="AA">
                                      <p:cBhvr>
                                        <p:cTn id="34" dur="500" fill="hold"/>
                                        <p:tgtEl>
                                          <p:spTgt spid="4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white2">
            <a:extLst>
              <a:ext uri="{FF2B5EF4-FFF2-40B4-BE49-F238E27FC236}">
                <a16:creationId xmlns:a16="http://schemas.microsoft.com/office/drawing/2014/main" id="{9E34FD12-8D54-7956-5659-9C926474874C}"/>
              </a:ext>
            </a:extLst>
          </p:cNvPr>
          <p:cNvSpPr/>
          <p:nvPr/>
        </p:nvSpPr>
        <p:spPr>
          <a:xfrm>
            <a:off x="4406400" y="169533"/>
            <a:ext cx="4737600" cy="461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1FC71E4-3CFD-924A-ED54-AF0402AA0298}"/>
              </a:ext>
            </a:extLst>
          </p:cNvPr>
          <p:cNvSpPr txBox="1"/>
          <p:nvPr/>
        </p:nvSpPr>
        <p:spPr>
          <a:xfrm>
            <a:off x="656186" y="2164243"/>
            <a:ext cx="2205188" cy="611001"/>
          </a:xfrm>
          <a:prstGeom prst="rect">
            <a:avLst/>
          </a:prstGeom>
          <a:noFill/>
        </p:spPr>
        <p:txBody>
          <a:bodyPr wrap="square" lIns="0" tIns="0" rIns="0" bIns="0" rtlCol="0">
            <a:spAutoFit/>
          </a:bodyPr>
          <a:lstStyle/>
          <a:p>
            <a:pPr defTabSz="685800">
              <a:lnSpc>
                <a:spcPct val="70000"/>
              </a:lnSpc>
            </a:pPr>
            <a:r>
              <a:rPr lang="en-US" sz="2800" b="1" dirty="0">
                <a:solidFill>
                  <a:schemeClr val="bg1"/>
                </a:solidFill>
                <a:latin typeface="Georgia"/>
              </a:rPr>
              <a:t>We’re </a:t>
            </a:r>
          </a:p>
          <a:p>
            <a:pPr defTabSz="685800">
              <a:lnSpc>
                <a:spcPct val="70000"/>
              </a:lnSpc>
            </a:pPr>
            <a:r>
              <a:rPr lang="en-US" sz="2800" b="1" dirty="0">
                <a:solidFill>
                  <a:schemeClr val="bg1"/>
                </a:solidFill>
                <a:latin typeface="Georgia"/>
              </a:rPr>
              <a:t>	unique</a:t>
            </a:r>
            <a:endParaRPr lang="en-GB" sz="2800" b="1" dirty="0">
              <a:solidFill>
                <a:schemeClr val="bg1"/>
              </a:solidFill>
              <a:latin typeface="Georgia"/>
            </a:endParaRPr>
          </a:p>
        </p:txBody>
      </p:sp>
      <p:sp>
        <p:nvSpPr>
          <p:cNvPr id="21" name="!!box">
            <a:extLst>
              <a:ext uri="{FF2B5EF4-FFF2-40B4-BE49-F238E27FC236}">
                <a16:creationId xmlns:a16="http://schemas.microsoft.com/office/drawing/2014/main" id="{E2F43009-E55E-CE14-16D2-1BFCBC670F11}"/>
              </a:ext>
            </a:extLst>
          </p:cNvPr>
          <p:cNvSpPr/>
          <p:nvPr/>
        </p:nvSpPr>
        <p:spPr>
          <a:xfrm>
            <a:off x="103827" y="159239"/>
            <a:ext cx="8873141" cy="4539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8BC2222E-03F3-3612-8FCB-4BDA5E25BC59}"/>
              </a:ext>
            </a:extLst>
          </p:cNvPr>
          <p:cNvSpPr/>
          <p:nvPr/>
        </p:nvSpPr>
        <p:spPr>
          <a:xfrm>
            <a:off x="0" y="190989"/>
            <a:ext cx="1735200" cy="266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reeform: Shape 67">
            <a:extLst>
              <a:ext uri="{FF2B5EF4-FFF2-40B4-BE49-F238E27FC236}">
                <a16:creationId xmlns:a16="http://schemas.microsoft.com/office/drawing/2014/main" id="{A73038D6-F36F-08C3-1B02-E0ABF1992CEE}"/>
              </a:ext>
            </a:extLst>
          </p:cNvPr>
          <p:cNvSpPr/>
          <p:nvPr/>
        </p:nvSpPr>
        <p:spPr>
          <a:xfrm>
            <a:off x="0" y="0"/>
            <a:ext cx="9144000" cy="5143500"/>
          </a:xfrm>
          <a:custGeom>
            <a:avLst/>
            <a:gdLst>
              <a:gd name="connsiteX0" fmla="*/ 190500 w 9144000"/>
              <a:gd name="connsiteY0" fmla="*/ 190500 h 5143500"/>
              <a:gd name="connsiteX1" fmla="*/ 190500 w 9144000"/>
              <a:gd name="connsiteY1" fmla="*/ 4699000 h 5143500"/>
              <a:gd name="connsiteX2" fmla="*/ 8953500 w 9144000"/>
              <a:gd name="connsiteY2" fmla="*/ 4699000 h 5143500"/>
              <a:gd name="connsiteX3" fmla="*/ 8953500 w 9144000"/>
              <a:gd name="connsiteY3" fmla="*/ 190500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190500" y="190500"/>
                </a:moveTo>
                <a:lnTo>
                  <a:pt x="190500" y="4699000"/>
                </a:lnTo>
                <a:lnTo>
                  <a:pt x="8953500" y="4699000"/>
                </a:lnTo>
                <a:lnTo>
                  <a:pt x="8953500" y="190500"/>
                </a:lnTo>
                <a:close/>
                <a:moveTo>
                  <a:pt x="0" y="0"/>
                </a:moveTo>
                <a:lnTo>
                  <a:pt x="9144000" y="0"/>
                </a:lnTo>
                <a:lnTo>
                  <a:pt x="9144000" y="5143500"/>
                </a:lnTo>
                <a:lnTo>
                  <a:pt x="0"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35" name="!!straight 1">
            <a:extLst>
              <a:ext uri="{FF2B5EF4-FFF2-40B4-BE49-F238E27FC236}">
                <a16:creationId xmlns:a16="http://schemas.microsoft.com/office/drawing/2014/main" id="{1C4875B9-BB03-49C2-38A6-114D58BBD38B}"/>
              </a:ext>
            </a:extLst>
          </p:cNvPr>
          <p:cNvCxnSpPr>
            <a:cxnSpLocks/>
          </p:cNvCxnSpPr>
          <p:nvPr/>
        </p:nvCxnSpPr>
        <p:spPr>
          <a:xfrm>
            <a:off x="290240" y="408240"/>
            <a:ext cx="1447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B759F7C-EDE4-44BA-159D-414EFAEBAA24}"/>
              </a:ext>
            </a:extLst>
          </p:cNvPr>
          <p:cNvSpPr txBox="1"/>
          <p:nvPr/>
        </p:nvSpPr>
        <p:spPr>
          <a:xfrm>
            <a:off x="574766" y="253309"/>
            <a:ext cx="1651901" cy="123111"/>
          </a:xfrm>
          <a:prstGeom prst="rect">
            <a:avLst/>
          </a:prstGeom>
          <a:noFill/>
        </p:spPr>
        <p:txBody>
          <a:bodyPr wrap="square" lIns="0" tIns="0" rIns="0" bIns="0" rtlCol="0">
            <a:spAutoFit/>
          </a:bodyPr>
          <a:lstStyle/>
          <a:p>
            <a:r>
              <a:rPr lang="en-US" sz="800" b="1" spc="100" dirty="0">
                <a:solidFill>
                  <a:schemeClr val="bg1"/>
                </a:solidFill>
              </a:rPr>
              <a:t>WHO IS METLIFE?</a:t>
            </a:r>
            <a:endParaRPr lang="en-GB" sz="800" b="1" spc="100" dirty="0">
              <a:solidFill>
                <a:schemeClr val="bg1"/>
              </a:solidFill>
            </a:endParaRPr>
          </a:p>
        </p:txBody>
      </p:sp>
      <p:sp>
        <p:nvSpPr>
          <p:cNvPr id="51" name="!!box blue">
            <a:extLst>
              <a:ext uri="{FF2B5EF4-FFF2-40B4-BE49-F238E27FC236}">
                <a16:creationId xmlns:a16="http://schemas.microsoft.com/office/drawing/2014/main" id="{638C56FE-91B5-3EC8-3CD2-9870AE17054C}"/>
              </a:ext>
            </a:extLst>
          </p:cNvPr>
          <p:cNvSpPr/>
          <p:nvPr/>
        </p:nvSpPr>
        <p:spPr>
          <a:xfrm>
            <a:off x="3359555" y="0"/>
            <a:ext cx="3228032" cy="25826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box blue1">
            <a:extLst>
              <a:ext uri="{FF2B5EF4-FFF2-40B4-BE49-F238E27FC236}">
                <a16:creationId xmlns:a16="http://schemas.microsoft.com/office/drawing/2014/main" id="{95F26E44-2C9E-994A-E1C8-11862B43FA5A}"/>
              </a:ext>
            </a:extLst>
          </p:cNvPr>
          <p:cNvSpPr/>
          <p:nvPr/>
        </p:nvSpPr>
        <p:spPr>
          <a:xfrm>
            <a:off x="3359555" y="2583610"/>
            <a:ext cx="3228032" cy="25826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white3">
            <a:extLst>
              <a:ext uri="{FF2B5EF4-FFF2-40B4-BE49-F238E27FC236}">
                <a16:creationId xmlns:a16="http://schemas.microsoft.com/office/drawing/2014/main" id="{7633F04F-2451-7015-14F9-1C5A7F63B794}"/>
              </a:ext>
            </a:extLst>
          </p:cNvPr>
          <p:cNvSpPr/>
          <p:nvPr/>
        </p:nvSpPr>
        <p:spPr>
          <a:xfrm>
            <a:off x="3707115" y="573600"/>
            <a:ext cx="5500090" cy="379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D0CF0D9D-4545-94D5-5756-C5229BD44908}"/>
              </a:ext>
            </a:extLst>
          </p:cNvPr>
          <p:cNvSpPr txBox="1"/>
          <p:nvPr/>
        </p:nvSpPr>
        <p:spPr>
          <a:xfrm>
            <a:off x="4727020" y="3413425"/>
            <a:ext cx="510540" cy="230832"/>
          </a:xfrm>
          <a:prstGeom prst="rect">
            <a:avLst/>
          </a:prstGeom>
          <a:noFill/>
        </p:spPr>
        <p:txBody>
          <a:bodyPr wrap="square" rtlCol="0">
            <a:spAutoFit/>
          </a:bodyPr>
          <a:lstStyle/>
          <a:p>
            <a:pPr algn="ctr"/>
            <a:r>
              <a:rPr lang="en-US" sz="900" b="1" dirty="0">
                <a:solidFill>
                  <a:schemeClr val="accent1"/>
                </a:solidFill>
              </a:rPr>
              <a:t>2017</a:t>
            </a:r>
            <a:endParaRPr lang="en-GB" sz="900" b="1" dirty="0">
              <a:solidFill>
                <a:schemeClr val="accent1"/>
              </a:solidFill>
            </a:endParaRPr>
          </a:p>
        </p:txBody>
      </p:sp>
      <p:sp>
        <p:nvSpPr>
          <p:cNvPr id="47" name="TextBox 46">
            <a:extLst>
              <a:ext uri="{FF2B5EF4-FFF2-40B4-BE49-F238E27FC236}">
                <a16:creationId xmlns:a16="http://schemas.microsoft.com/office/drawing/2014/main" id="{F25D5D46-4BE8-C5CB-9DBD-765274C68EC4}"/>
              </a:ext>
            </a:extLst>
          </p:cNvPr>
          <p:cNvSpPr txBox="1"/>
          <p:nvPr/>
        </p:nvSpPr>
        <p:spPr>
          <a:xfrm>
            <a:off x="5473754" y="3413425"/>
            <a:ext cx="510540" cy="230832"/>
          </a:xfrm>
          <a:prstGeom prst="rect">
            <a:avLst/>
          </a:prstGeom>
          <a:noFill/>
        </p:spPr>
        <p:txBody>
          <a:bodyPr wrap="square" rtlCol="0">
            <a:spAutoFit/>
          </a:bodyPr>
          <a:lstStyle/>
          <a:p>
            <a:pPr algn="ctr"/>
            <a:r>
              <a:rPr lang="en-US" sz="900" b="1" dirty="0">
                <a:solidFill>
                  <a:schemeClr val="accent1"/>
                </a:solidFill>
              </a:rPr>
              <a:t>2018</a:t>
            </a:r>
            <a:endParaRPr lang="en-GB" sz="900" b="1" dirty="0">
              <a:solidFill>
                <a:schemeClr val="accent1"/>
              </a:solidFill>
            </a:endParaRPr>
          </a:p>
        </p:txBody>
      </p:sp>
      <p:sp>
        <p:nvSpPr>
          <p:cNvPr id="48" name="TextBox 47">
            <a:extLst>
              <a:ext uri="{FF2B5EF4-FFF2-40B4-BE49-F238E27FC236}">
                <a16:creationId xmlns:a16="http://schemas.microsoft.com/office/drawing/2014/main" id="{BF2DB528-0BCD-3E7F-4BE1-44902D18E7E0}"/>
              </a:ext>
            </a:extLst>
          </p:cNvPr>
          <p:cNvSpPr txBox="1"/>
          <p:nvPr/>
        </p:nvSpPr>
        <p:spPr>
          <a:xfrm>
            <a:off x="6220488" y="3413425"/>
            <a:ext cx="510540" cy="230832"/>
          </a:xfrm>
          <a:prstGeom prst="rect">
            <a:avLst/>
          </a:prstGeom>
          <a:noFill/>
        </p:spPr>
        <p:txBody>
          <a:bodyPr wrap="square" rtlCol="0">
            <a:spAutoFit/>
          </a:bodyPr>
          <a:lstStyle/>
          <a:p>
            <a:pPr algn="ctr"/>
            <a:r>
              <a:rPr lang="en-US" sz="900" b="1" dirty="0">
                <a:solidFill>
                  <a:schemeClr val="accent1"/>
                </a:solidFill>
              </a:rPr>
              <a:t>2019</a:t>
            </a:r>
            <a:endParaRPr lang="en-GB" sz="900" b="1" dirty="0">
              <a:solidFill>
                <a:schemeClr val="accent1"/>
              </a:solidFill>
            </a:endParaRPr>
          </a:p>
        </p:txBody>
      </p:sp>
      <p:sp>
        <p:nvSpPr>
          <p:cNvPr id="49" name="TextBox 48">
            <a:extLst>
              <a:ext uri="{FF2B5EF4-FFF2-40B4-BE49-F238E27FC236}">
                <a16:creationId xmlns:a16="http://schemas.microsoft.com/office/drawing/2014/main" id="{9EB74D59-3562-C50C-1A55-8397D00D7BBD}"/>
              </a:ext>
            </a:extLst>
          </p:cNvPr>
          <p:cNvSpPr txBox="1"/>
          <p:nvPr/>
        </p:nvSpPr>
        <p:spPr>
          <a:xfrm>
            <a:off x="6967222" y="3413425"/>
            <a:ext cx="510540" cy="230832"/>
          </a:xfrm>
          <a:prstGeom prst="rect">
            <a:avLst/>
          </a:prstGeom>
          <a:noFill/>
        </p:spPr>
        <p:txBody>
          <a:bodyPr wrap="square" rtlCol="0">
            <a:spAutoFit/>
          </a:bodyPr>
          <a:lstStyle/>
          <a:p>
            <a:pPr algn="ctr"/>
            <a:r>
              <a:rPr lang="en-US" sz="900" b="1" dirty="0">
                <a:solidFill>
                  <a:schemeClr val="accent1"/>
                </a:solidFill>
              </a:rPr>
              <a:t>2020</a:t>
            </a:r>
            <a:endParaRPr lang="en-GB" sz="900" b="1" dirty="0">
              <a:solidFill>
                <a:schemeClr val="accent1"/>
              </a:solidFill>
            </a:endParaRPr>
          </a:p>
        </p:txBody>
      </p:sp>
      <p:sp>
        <p:nvSpPr>
          <p:cNvPr id="50" name="TextBox 49">
            <a:extLst>
              <a:ext uri="{FF2B5EF4-FFF2-40B4-BE49-F238E27FC236}">
                <a16:creationId xmlns:a16="http://schemas.microsoft.com/office/drawing/2014/main" id="{581881ED-AA5F-588B-4CC0-C8CBEFE10762}"/>
              </a:ext>
            </a:extLst>
          </p:cNvPr>
          <p:cNvSpPr txBox="1"/>
          <p:nvPr/>
        </p:nvSpPr>
        <p:spPr>
          <a:xfrm>
            <a:off x="7713956" y="3413425"/>
            <a:ext cx="510540" cy="230832"/>
          </a:xfrm>
          <a:prstGeom prst="rect">
            <a:avLst/>
          </a:prstGeom>
          <a:noFill/>
        </p:spPr>
        <p:txBody>
          <a:bodyPr wrap="square" rtlCol="0">
            <a:spAutoFit/>
          </a:bodyPr>
          <a:lstStyle/>
          <a:p>
            <a:pPr algn="ctr"/>
            <a:r>
              <a:rPr lang="en-US" sz="900" b="1" dirty="0">
                <a:solidFill>
                  <a:schemeClr val="accent1"/>
                </a:solidFill>
              </a:rPr>
              <a:t>2021</a:t>
            </a:r>
            <a:endParaRPr lang="en-GB" sz="900" b="1" dirty="0">
              <a:solidFill>
                <a:schemeClr val="accent1"/>
              </a:solidFill>
            </a:endParaRPr>
          </a:p>
        </p:txBody>
      </p:sp>
      <p:cxnSp>
        <p:nvCxnSpPr>
          <p:cNvPr id="9" name="Straight Connector 8">
            <a:extLst>
              <a:ext uri="{FF2B5EF4-FFF2-40B4-BE49-F238E27FC236}">
                <a16:creationId xmlns:a16="http://schemas.microsoft.com/office/drawing/2014/main" id="{1C9ED76D-F476-B211-8DA2-7CDAF685713B}"/>
              </a:ext>
            </a:extLst>
          </p:cNvPr>
          <p:cNvCxnSpPr>
            <a:cxnSpLocks/>
          </p:cNvCxnSpPr>
          <p:nvPr/>
        </p:nvCxnSpPr>
        <p:spPr>
          <a:xfrm>
            <a:off x="4664279" y="3231511"/>
            <a:ext cx="36505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E4A9F7-1849-494A-FC46-12E36B460486}"/>
              </a:ext>
            </a:extLst>
          </p:cNvPr>
          <p:cNvCxnSpPr>
            <a:cxnSpLocks/>
          </p:cNvCxnSpPr>
          <p:nvPr/>
        </p:nvCxnSpPr>
        <p:spPr>
          <a:xfrm>
            <a:off x="4953715" y="3231511"/>
            <a:ext cx="0" cy="140250"/>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CCDBEF8-C2AE-80AE-93A3-4A51E830F882}"/>
              </a:ext>
            </a:extLst>
          </p:cNvPr>
          <p:cNvCxnSpPr>
            <a:cxnSpLocks/>
          </p:cNvCxnSpPr>
          <p:nvPr/>
        </p:nvCxnSpPr>
        <p:spPr>
          <a:xfrm>
            <a:off x="5709180" y="3231511"/>
            <a:ext cx="0" cy="140250"/>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5C29761-C9B3-6619-F73F-9C644DD3188D}"/>
              </a:ext>
            </a:extLst>
          </p:cNvPr>
          <p:cNvCxnSpPr>
            <a:cxnSpLocks/>
          </p:cNvCxnSpPr>
          <p:nvPr/>
        </p:nvCxnSpPr>
        <p:spPr>
          <a:xfrm>
            <a:off x="6464645" y="3231511"/>
            <a:ext cx="0" cy="140250"/>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98C8266-5432-15D6-C6CA-ABC6900679ED}"/>
              </a:ext>
            </a:extLst>
          </p:cNvPr>
          <p:cNvCxnSpPr>
            <a:cxnSpLocks/>
          </p:cNvCxnSpPr>
          <p:nvPr/>
        </p:nvCxnSpPr>
        <p:spPr>
          <a:xfrm>
            <a:off x="7220110" y="3231511"/>
            <a:ext cx="0" cy="140250"/>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73C4ED8-76D3-4B81-E43C-0C68429DEEF6}"/>
              </a:ext>
            </a:extLst>
          </p:cNvPr>
          <p:cNvCxnSpPr>
            <a:cxnSpLocks/>
          </p:cNvCxnSpPr>
          <p:nvPr/>
        </p:nvCxnSpPr>
        <p:spPr>
          <a:xfrm>
            <a:off x="7975576" y="3231511"/>
            <a:ext cx="0" cy="140250"/>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BDA75775-3A7D-F614-A4FE-0DBB9B911C21}"/>
              </a:ext>
            </a:extLst>
          </p:cNvPr>
          <p:cNvSpPr/>
          <p:nvPr/>
        </p:nvSpPr>
        <p:spPr>
          <a:xfrm>
            <a:off x="4662097" y="2248126"/>
            <a:ext cx="585787" cy="8583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5" name="Rectangle 74">
            <a:extLst>
              <a:ext uri="{FF2B5EF4-FFF2-40B4-BE49-F238E27FC236}">
                <a16:creationId xmlns:a16="http://schemas.microsoft.com/office/drawing/2014/main" id="{CB0F0DAC-F163-8B7C-97B4-380DBF9EC341}"/>
              </a:ext>
            </a:extLst>
          </p:cNvPr>
          <p:cNvSpPr/>
          <p:nvPr/>
        </p:nvSpPr>
        <p:spPr>
          <a:xfrm>
            <a:off x="5415656" y="2000112"/>
            <a:ext cx="585787" cy="11063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6" name="Rectangle 75">
            <a:extLst>
              <a:ext uri="{FF2B5EF4-FFF2-40B4-BE49-F238E27FC236}">
                <a16:creationId xmlns:a16="http://schemas.microsoft.com/office/drawing/2014/main" id="{A2F859D6-E146-0A2F-9D66-F627169A8265}"/>
              </a:ext>
            </a:extLst>
          </p:cNvPr>
          <p:cNvSpPr/>
          <p:nvPr/>
        </p:nvSpPr>
        <p:spPr>
          <a:xfrm>
            <a:off x="6169215" y="1685787"/>
            <a:ext cx="585787" cy="14206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7" name="Rectangle 76">
            <a:extLst>
              <a:ext uri="{FF2B5EF4-FFF2-40B4-BE49-F238E27FC236}">
                <a16:creationId xmlns:a16="http://schemas.microsoft.com/office/drawing/2014/main" id="{919A6C28-B6A1-0B56-2440-519DB8BF174C}"/>
              </a:ext>
            </a:extLst>
          </p:cNvPr>
          <p:cNvSpPr/>
          <p:nvPr/>
        </p:nvSpPr>
        <p:spPr>
          <a:xfrm>
            <a:off x="6922774" y="1754842"/>
            <a:ext cx="585787" cy="13515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9" name="Rectangle 78">
            <a:extLst>
              <a:ext uri="{FF2B5EF4-FFF2-40B4-BE49-F238E27FC236}">
                <a16:creationId xmlns:a16="http://schemas.microsoft.com/office/drawing/2014/main" id="{605AEE53-1B82-F373-E75F-BAAADB91276A}"/>
              </a:ext>
            </a:extLst>
          </p:cNvPr>
          <p:cNvSpPr/>
          <p:nvPr/>
        </p:nvSpPr>
        <p:spPr>
          <a:xfrm>
            <a:off x="7676332" y="1152181"/>
            <a:ext cx="585787" cy="19542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82" name="TextBox 81">
            <a:extLst>
              <a:ext uri="{FF2B5EF4-FFF2-40B4-BE49-F238E27FC236}">
                <a16:creationId xmlns:a16="http://schemas.microsoft.com/office/drawing/2014/main" id="{4D77744F-797E-852D-7B30-72B030EF2DCD}"/>
              </a:ext>
            </a:extLst>
          </p:cNvPr>
          <p:cNvSpPr txBox="1"/>
          <p:nvPr/>
        </p:nvSpPr>
        <p:spPr>
          <a:xfrm>
            <a:off x="4698445" y="2313703"/>
            <a:ext cx="510540" cy="230832"/>
          </a:xfrm>
          <a:prstGeom prst="rect">
            <a:avLst/>
          </a:prstGeom>
          <a:noFill/>
        </p:spPr>
        <p:txBody>
          <a:bodyPr wrap="square" rtlCol="0">
            <a:spAutoFit/>
          </a:bodyPr>
          <a:lstStyle/>
          <a:p>
            <a:pPr algn="ctr"/>
            <a:r>
              <a:rPr lang="en-US" sz="900" b="1" dirty="0">
                <a:solidFill>
                  <a:schemeClr val="bg1"/>
                </a:solidFill>
              </a:rPr>
              <a:t>8,899</a:t>
            </a:r>
            <a:endParaRPr lang="en-GB" sz="900" b="1" dirty="0">
              <a:solidFill>
                <a:schemeClr val="bg1"/>
              </a:solidFill>
            </a:endParaRPr>
          </a:p>
        </p:txBody>
      </p:sp>
      <p:sp>
        <p:nvSpPr>
          <p:cNvPr id="83" name="TextBox 82">
            <a:extLst>
              <a:ext uri="{FF2B5EF4-FFF2-40B4-BE49-F238E27FC236}">
                <a16:creationId xmlns:a16="http://schemas.microsoft.com/office/drawing/2014/main" id="{A82DAC61-9738-6A30-46F8-E0D87F950350}"/>
              </a:ext>
            </a:extLst>
          </p:cNvPr>
          <p:cNvSpPr txBox="1"/>
          <p:nvPr/>
        </p:nvSpPr>
        <p:spPr>
          <a:xfrm>
            <a:off x="5424188" y="2127335"/>
            <a:ext cx="566470" cy="138499"/>
          </a:xfrm>
          <a:prstGeom prst="rect">
            <a:avLst/>
          </a:prstGeom>
          <a:noFill/>
        </p:spPr>
        <p:txBody>
          <a:bodyPr wrap="square" lIns="0" tIns="0" rIns="0" bIns="0" rtlCol="0">
            <a:spAutoFit/>
          </a:bodyPr>
          <a:lstStyle/>
          <a:p>
            <a:pPr algn="ctr"/>
            <a:r>
              <a:rPr lang="en-US" sz="900" b="1" dirty="0">
                <a:solidFill>
                  <a:schemeClr val="bg1"/>
                </a:solidFill>
              </a:rPr>
              <a:t>11,428</a:t>
            </a:r>
            <a:endParaRPr lang="en-GB" sz="900" b="1" dirty="0">
              <a:solidFill>
                <a:schemeClr val="bg1"/>
              </a:solidFill>
            </a:endParaRPr>
          </a:p>
        </p:txBody>
      </p:sp>
      <p:sp>
        <p:nvSpPr>
          <p:cNvPr id="84" name="TextBox 83">
            <a:extLst>
              <a:ext uri="{FF2B5EF4-FFF2-40B4-BE49-F238E27FC236}">
                <a16:creationId xmlns:a16="http://schemas.microsoft.com/office/drawing/2014/main" id="{DCBA3B27-048B-9B51-136D-23174B05651B}"/>
              </a:ext>
            </a:extLst>
          </p:cNvPr>
          <p:cNvSpPr txBox="1"/>
          <p:nvPr/>
        </p:nvSpPr>
        <p:spPr>
          <a:xfrm>
            <a:off x="6178039" y="1804170"/>
            <a:ext cx="566470" cy="138499"/>
          </a:xfrm>
          <a:prstGeom prst="rect">
            <a:avLst/>
          </a:prstGeom>
          <a:noFill/>
        </p:spPr>
        <p:txBody>
          <a:bodyPr wrap="square" lIns="0" tIns="0" rIns="0" bIns="0" rtlCol="0">
            <a:spAutoFit/>
          </a:bodyPr>
          <a:lstStyle/>
          <a:p>
            <a:pPr algn="ctr"/>
            <a:r>
              <a:rPr lang="en-US" sz="900" b="1" dirty="0">
                <a:solidFill>
                  <a:schemeClr val="bg1"/>
                </a:solidFill>
              </a:rPr>
              <a:t>14,730</a:t>
            </a:r>
            <a:endParaRPr lang="en-GB" sz="900" b="1" dirty="0">
              <a:solidFill>
                <a:schemeClr val="bg1"/>
              </a:solidFill>
            </a:endParaRPr>
          </a:p>
        </p:txBody>
      </p:sp>
      <p:sp>
        <p:nvSpPr>
          <p:cNvPr id="85" name="TextBox 84">
            <a:extLst>
              <a:ext uri="{FF2B5EF4-FFF2-40B4-BE49-F238E27FC236}">
                <a16:creationId xmlns:a16="http://schemas.microsoft.com/office/drawing/2014/main" id="{71872E6B-6790-6F3C-A70F-CD1770B9BE07}"/>
              </a:ext>
            </a:extLst>
          </p:cNvPr>
          <p:cNvSpPr txBox="1"/>
          <p:nvPr/>
        </p:nvSpPr>
        <p:spPr>
          <a:xfrm>
            <a:off x="6932432" y="1861613"/>
            <a:ext cx="566470" cy="138499"/>
          </a:xfrm>
          <a:prstGeom prst="rect">
            <a:avLst/>
          </a:prstGeom>
          <a:noFill/>
        </p:spPr>
        <p:txBody>
          <a:bodyPr wrap="square" lIns="0" tIns="0" rIns="0" bIns="0" rtlCol="0">
            <a:spAutoFit/>
          </a:bodyPr>
          <a:lstStyle/>
          <a:p>
            <a:pPr algn="ctr"/>
            <a:r>
              <a:rPr lang="en-US" sz="900" b="1" dirty="0">
                <a:solidFill>
                  <a:schemeClr val="bg1"/>
                </a:solidFill>
              </a:rPr>
              <a:t>14,306</a:t>
            </a:r>
            <a:endParaRPr lang="en-GB" sz="900" b="1" dirty="0">
              <a:solidFill>
                <a:schemeClr val="bg1"/>
              </a:solidFill>
            </a:endParaRPr>
          </a:p>
        </p:txBody>
      </p:sp>
      <p:sp>
        <p:nvSpPr>
          <p:cNvPr id="86" name="!!20313">
            <a:extLst>
              <a:ext uri="{FF2B5EF4-FFF2-40B4-BE49-F238E27FC236}">
                <a16:creationId xmlns:a16="http://schemas.microsoft.com/office/drawing/2014/main" id="{9F8D71C3-17C6-BEC1-1A61-78D6C1CC9802}"/>
              </a:ext>
            </a:extLst>
          </p:cNvPr>
          <p:cNvSpPr txBox="1"/>
          <p:nvPr/>
        </p:nvSpPr>
        <p:spPr>
          <a:xfrm>
            <a:off x="7692341" y="1258792"/>
            <a:ext cx="566470" cy="138499"/>
          </a:xfrm>
          <a:prstGeom prst="rect">
            <a:avLst/>
          </a:prstGeom>
          <a:noFill/>
        </p:spPr>
        <p:txBody>
          <a:bodyPr wrap="square" lIns="0" tIns="0" rIns="0" bIns="0" rtlCol="0">
            <a:spAutoFit/>
          </a:bodyPr>
          <a:lstStyle/>
          <a:p>
            <a:pPr algn="ctr"/>
            <a:r>
              <a:rPr lang="en-US" sz="900" b="1" dirty="0">
                <a:solidFill>
                  <a:schemeClr val="bg1"/>
                </a:solidFill>
              </a:rPr>
              <a:t>16,652</a:t>
            </a:r>
            <a:endParaRPr lang="en-GB" sz="900" b="1" dirty="0">
              <a:solidFill>
                <a:schemeClr val="bg1"/>
              </a:solidFill>
            </a:endParaRPr>
          </a:p>
        </p:txBody>
      </p:sp>
      <p:cxnSp>
        <p:nvCxnSpPr>
          <p:cNvPr id="28" name="!!2">
            <a:extLst>
              <a:ext uri="{FF2B5EF4-FFF2-40B4-BE49-F238E27FC236}">
                <a16:creationId xmlns:a16="http://schemas.microsoft.com/office/drawing/2014/main" id="{FE3D0908-C4B9-8706-228C-B25A9E26F355}"/>
              </a:ext>
            </a:extLst>
          </p:cNvPr>
          <p:cNvCxnSpPr/>
          <p:nvPr/>
        </p:nvCxnSpPr>
        <p:spPr>
          <a:xfrm flipH="1">
            <a:off x="4662097" y="2607386"/>
            <a:ext cx="5857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3">
            <a:extLst>
              <a:ext uri="{FF2B5EF4-FFF2-40B4-BE49-F238E27FC236}">
                <a16:creationId xmlns:a16="http://schemas.microsoft.com/office/drawing/2014/main" id="{158D2CB8-A0C8-DC62-0834-31E9C88AA3A2}"/>
              </a:ext>
            </a:extLst>
          </p:cNvPr>
          <p:cNvCxnSpPr/>
          <p:nvPr/>
        </p:nvCxnSpPr>
        <p:spPr>
          <a:xfrm flipH="1">
            <a:off x="5412575" y="2371090"/>
            <a:ext cx="5857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4">
            <a:extLst>
              <a:ext uri="{FF2B5EF4-FFF2-40B4-BE49-F238E27FC236}">
                <a16:creationId xmlns:a16="http://schemas.microsoft.com/office/drawing/2014/main" id="{1AC334AF-163F-1188-B5B6-ED8F8B5F2937}"/>
              </a:ext>
            </a:extLst>
          </p:cNvPr>
          <p:cNvCxnSpPr/>
          <p:nvPr/>
        </p:nvCxnSpPr>
        <p:spPr>
          <a:xfrm flipH="1">
            <a:off x="6170475" y="2059642"/>
            <a:ext cx="5857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5">
            <a:extLst>
              <a:ext uri="{FF2B5EF4-FFF2-40B4-BE49-F238E27FC236}">
                <a16:creationId xmlns:a16="http://schemas.microsoft.com/office/drawing/2014/main" id="{BD5E4512-F9DF-2407-DA47-1356CA126BB4}"/>
              </a:ext>
            </a:extLst>
          </p:cNvPr>
          <p:cNvCxnSpPr/>
          <p:nvPr/>
        </p:nvCxnSpPr>
        <p:spPr>
          <a:xfrm flipH="1">
            <a:off x="6922774" y="2127335"/>
            <a:ext cx="5857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1">
            <a:extLst>
              <a:ext uri="{FF2B5EF4-FFF2-40B4-BE49-F238E27FC236}">
                <a16:creationId xmlns:a16="http://schemas.microsoft.com/office/drawing/2014/main" id="{902C2E9D-C6FD-8CB3-1928-01D1D7C76070}"/>
              </a:ext>
            </a:extLst>
          </p:cNvPr>
          <p:cNvCxnSpPr/>
          <p:nvPr/>
        </p:nvCxnSpPr>
        <p:spPr>
          <a:xfrm flipH="1">
            <a:off x="7676332" y="1514664"/>
            <a:ext cx="5857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6D383CB5-6E63-B391-3C15-BCD013E15675}"/>
              </a:ext>
            </a:extLst>
          </p:cNvPr>
          <p:cNvSpPr txBox="1"/>
          <p:nvPr/>
        </p:nvSpPr>
        <p:spPr>
          <a:xfrm>
            <a:off x="360047" y="2748947"/>
            <a:ext cx="2590119" cy="484748"/>
          </a:xfrm>
          <a:prstGeom prst="rect">
            <a:avLst/>
          </a:prstGeom>
          <a:noFill/>
        </p:spPr>
        <p:txBody>
          <a:bodyPr wrap="square" lIns="0" tIns="0" rIns="0" bIns="0" rtlCol="0">
            <a:spAutoFit/>
          </a:bodyPr>
          <a:lstStyle/>
          <a:p>
            <a:pPr defTabSz="685800"/>
            <a:r>
              <a:rPr lang="en-US" sz="1050" dirty="0"/>
              <a:t>On average we pay more than </a:t>
            </a:r>
            <a:r>
              <a:rPr lang="en-US" sz="1050" b="1" dirty="0">
                <a:solidFill>
                  <a:schemeClr val="accent2"/>
                </a:solidFill>
              </a:rPr>
              <a:t>65</a:t>
            </a:r>
            <a:r>
              <a:rPr lang="en-US" sz="1050" dirty="0"/>
              <a:t> accident and illness claims every single day.</a:t>
            </a:r>
          </a:p>
          <a:p>
            <a:pPr defTabSz="685800"/>
            <a:endParaRPr lang="en-US" sz="1050" dirty="0"/>
          </a:p>
        </p:txBody>
      </p:sp>
      <p:grpSp>
        <p:nvGrpSpPr>
          <p:cNvPr id="94" name="Group 93">
            <a:extLst>
              <a:ext uri="{FF2B5EF4-FFF2-40B4-BE49-F238E27FC236}">
                <a16:creationId xmlns:a16="http://schemas.microsoft.com/office/drawing/2014/main" id="{EE7D6260-15CC-3F81-7243-FC83304B28D4}"/>
              </a:ext>
            </a:extLst>
          </p:cNvPr>
          <p:cNvGrpSpPr>
            <a:grpSpLocks noChangeAspect="1"/>
          </p:cNvGrpSpPr>
          <p:nvPr/>
        </p:nvGrpSpPr>
        <p:grpSpPr>
          <a:xfrm>
            <a:off x="8171056" y="4806011"/>
            <a:ext cx="782444" cy="167956"/>
            <a:chOff x="4579941" y="3142620"/>
            <a:chExt cx="2725101" cy="584956"/>
          </a:xfrm>
        </p:grpSpPr>
        <p:sp>
          <p:nvSpPr>
            <p:cNvPr id="96" name="Freeform: Shape 95">
              <a:extLst>
                <a:ext uri="{FF2B5EF4-FFF2-40B4-BE49-F238E27FC236}">
                  <a16:creationId xmlns:a16="http://schemas.microsoft.com/office/drawing/2014/main" id="{EDDBE7E0-72ED-C509-6290-66C102C923E5}"/>
                </a:ext>
              </a:extLst>
            </p:cNvPr>
            <p:cNvSpPr/>
            <p:nvPr userDrawn="1"/>
          </p:nvSpPr>
          <p:spPr>
            <a:xfrm flipV="1">
              <a:off x="4579941" y="3142646"/>
              <a:ext cx="422095" cy="584926"/>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accent2"/>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97" name="Freeform: Shape 96">
              <a:extLst>
                <a:ext uri="{FF2B5EF4-FFF2-40B4-BE49-F238E27FC236}">
                  <a16:creationId xmlns:a16="http://schemas.microsoft.com/office/drawing/2014/main" id="{6283276B-FC29-8CF5-7C45-40AF943A956A}"/>
                </a:ext>
              </a:extLst>
            </p:cNvPr>
            <p:cNvSpPr/>
            <p:nvPr userDrawn="1"/>
          </p:nvSpPr>
          <p:spPr>
            <a:xfrm flipV="1">
              <a:off x="5413287" y="3236734"/>
              <a:ext cx="1891755" cy="406440"/>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nvGrpSpPr>
            <p:cNvPr id="98" name="Group 97">
              <a:extLst>
                <a:ext uri="{FF2B5EF4-FFF2-40B4-BE49-F238E27FC236}">
                  <a16:creationId xmlns:a16="http://schemas.microsoft.com/office/drawing/2014/main" id="{30244E23-308A-0CE5-5361-483A568685E7}"/>
                </a:ext>
              </a:extLst>
            </p:cNvPr>
            <p:cNvGrpSpPr/>
            <p:nvPr userDrawn="1"/>
          </p:nvGrpSpPr>
          <p:grpSpPr>
            <a:xfrm>
              <a:off x="4792605" y="3142620"/>
              <a:ext cx="424314" cy="584956"/>
              <a:chOff x="2765096" y="3864547"/>
              <a:chExt cx="452875" cy="624330"/>
            </a:xfrm>
          </p:grpSpPr>
          <p:sp>
            <p:nvSpPr>
              <p:cNvPr id="99" name="Freeform: Shape 98">
                <a:extLst>
                  <a:ext uri="{FF2B5EF4-FFF2-40B4-BE49-F238E27FC236}">
                    <a16:creationId xmlns:a16="http://schemas.microsoft.com/office/drawing/2014/main" id="{E3AC1BA6-E2C9-B5AB-1211-A39B53AE9A5A}"/>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accent5"/>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100" name="Freeform: Shape 99">
                <a:extLst>
                  <a:ext uri="{FF2B5EF4-FFF2-40B4-BE49-F238E27FC236}">
                    <a16:creationId xmlns:a16="http://schemas.microsoft.com/office/drawing/2014/main" id="{227C4448-F633-094F-F69B-90DF703A51DE}"/>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accent1"/>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grpSp>
      <p:sp>
        <p:nvSpPr>
          <p:cNvPr id="2" name="TextBox 1">
            <a:extLst>
              <a:ext uri="{FF2B5EF4-FFF2-40B4-BE49-F238E27FC236}">
                <a16:creationId xmlns:a16="http://schemas.microsoft.com/office/drawing/2014/main" id="{F9C36DEB-B3AC-1A72-2ECA-241EC6395949}"/>
              </a:ext>
            </a:extLst>
          </p:cNvPr>
          <p:cNvSpPr txBox="1"/>
          <p:nvPr/>
        </p:nvSpPr>
        <p:spPr>
          <a:xfrm>
            <a:off x="362630" y="1064893"/>
            <a:ext cx="2590120" cy="664797"/>
          </a:xfrm>
          <a:prstGeom prst="rect">
            <a:avLst/>
          </a:prstGeom>
          <a:noFill/>
        </p:spPr>
        <p:txBody>
          <a:bodyPr wrap="square" lIns="0" tIns="0" rIns="0" bIns="0" rtlCol="0">
            <a:spAutoFit/>
          </a:bodyPr>
          <a:lstStyle/>
          <a:p>
            <a:pPr defTabSz="685800">
              <a:lnSpc>
                <a:spcPct val="90000"/>
              </a:lnSpc>
            </a:pPr>
            <a:r>
              <a:rPr lang="en-US" sz="2400" b="1" dirty="0">
                <a:latin typeface="Georgia"/>
              </a:rPr>
              <a:t>We pay</a:t>
            </a:r>
          </a:p>
          <a:p>
            <a:pPr defTabSz="685800">
              <a:lnSpc>
                <a:spcPct val="90000"/>
              </a:lnSpc>
              <a:tabLst>
                <a:tab pos="628650" algn="l"/>
              </a:tabLst>
            </a:pPr>
            <a:r>
              <a:rPr lang="en-US" sz="2400" b="1" dirty="0">
                <a:latin typeface="Georgia"/>
              </a:rPr>
              <a:t>	</a:t>
            </a:r>
            <a:r>
              <a:rPr lang="en-US" sz="2400" b="1" dirty="0">
                <a:solidFill>
                  <a:schemeClr val="accent2"/>
                </a:solidFill>
                <a:latin typeface="Georgia"/>
              </a:rPr>
              <a:t>what we say</a:t>
            </a:r>
            <a:endParaRPr lang="en-GB" sz="2400" b="1" dirty="0">
              <a:solidFill>
                <a:schemeClr val="accent2"/>
              </a:solidFill>
              <a:latin typeface="Georgia"/>
            </a:endParaRPr>
          </a:p>
        </p:txBody>
      </p:sp>
      <p:sp>
        <p:nvSpPr>
          <p:cNvPr id="3" name="TextBox 2">
            <a:extLst>
              <a:ext uri="{FF2B5EF4-FFF2-40B4-BE49-F238E27FC236}">
                <a16:creationId xmlns:a16="http://schemas.microsoft.com/office/drawing/2014/main" id="{D2F8FF0B-5A4A-ABC0-2C20-92EDA572AADB}"/>
              </a:ext>
            </a:extLst>
          </p:cNvPr>
          <p:cNvSpPr txBox="1"/>
          <p:nvPr/>
        </p:nvSpPr>
        <p:spPr>
          <a:xfrm>
            <a:off x="362630" y="2077354"/>
            <a:ext cx="2590119" cy="646331"/>
          </a:xfrm>
          <a:prstGeom prst="rect">
            <a:avLst/>
          </a:prstGeom>
          <a:noFill/>
        </p:spPr>
        <p:txBody>
          <a:bodyPr wrap="square" lIns="0" tIns="0" rIns="0" bIns="0" rtlCol="0">
            <a:spAutoFit/>
          </a:bodyPr>
          <a:lstStyle/>
          <a:p>
            <a:pPr defTabSz="685800"/>
            <a:r>
              <a:rPr lang="en-US" sz="1050" dirty="0"/>
              <a:t>We pay claims in a timely manner, with no fuss and with an understanding of what has happened to your clients.</a:t>
            </a:r>
          </a:p>
          <a:p>
            <a:pPr defTabSz="685800"/>
            <a:endParaRPr lang="en-US" sz="1050" dirty="0"/>
          </a:p>
        </p:txBody>
      </p:sp>
      <p:sp>
        <p:nvSpPr>
          <p:cNvPr id="4" name="TextBox 3">
            <a:extLst>
              <a:ext uri="{FF2B5EF4-FFF2-40B4-BE49-F238E27FC236}">
                <a16:creationId xmlns:a16="http://schemas.microsoft.com/office/drawing/2014/main" id="{19758C2F-5C06-BF1B-75FC-1AFAC344727D}"/>
              </a:ext>
            </a:extLst>
          </p:cNvPr>
          <p:cNvSpPr txBox="1"/>
          <p:nvPr/>
        </p:nvSpPr>
        <p:spPr>
          <a:xfrm>
            <a:off x="358775" y="4771861"/>
            <a:ext cx="3364262" cy="92333"/>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effectLst/>
                <a:uLnTx/>
                <a:uFillTx/>
                <a:ea typeface="+mn-ea"/>
                <a:cs typeface="+mn-cs"/>
              </a:rPr>
              <a:t>Source: MetLife UK protection claims annual portfolios 2016-2021</a:t>
            </a:r>
          </a:p>
        </p:txBody>
      </p:sp>
    </p:spTree>
    <p:extLst>
      <p:ext uri="{BB962C8B-B14F-4D97-AF65-F5344CB8AC3E}">
        <p14:creationId xmlns:p14="http://schemas.microsoft.com/office/powerpoint/2010/main" val="1164381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advTm="4000">
        <p159:morph option="byObject"/>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42" presetClass="path" presetSubtype="0" decel="100000" fill="hold" grpId="1" nodeType="withEffect">
                                  <p:stCondLst>
                                    <p:cond delay="0"/>
                                  </p:stCondLst>
                                  <p:childTnLst>
                                    <p:animMotion origin="layout" path="M -0.01719 -0.00031 L 2.77556E-17 4.07407E-6 " pathEditMode="relative" rAng="0" ptsTypes="AA">
                                      <p:cBhvr>
                                        <p:cTn id="9" dur="1000" fill="hold"/>
                                        <p:tgtEl>
                                          <p:spTgt spid="95"/>
                                        </p:tgtEl>
                                        <p:attrNameLst>
                                          <p:attrName>ppt_x</p:attrName>
                                          <p:attrName>ppt_y</p:attrName>
                                        </p:attrNameLst>
                                      </p:cBhvr>
                                      <p:rCtr x="851" y="0"/>
                                    </p:animMotion>
                                  </p:childTnLst>
                                </p:cTn>
                              </p:par>
                              <p:par>
                                <p:cTn id="10" presetID="22" presetClass="entr" presetSubtype="8" fill="hold" nodeType="withEffect">
                                  <p:stCondLst>
                                    <p:cond delay="12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700"/>
                            </p:stCondLst>
                            <p:childTnLst>
                              <p:par>
                                <p:cTn id="14" presetID="10" presetClass="entr" presetSubtype="0"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250"/>
                                        <p:tgtEl>
                                          <p:spTgt spid="66"/>
                                        </p:tgtEl>
                                      </p:cBhvr>
                                    </p:animEffect>
                                  </p:childTnLst>
                                </p:cTn>
                              </p:par>
                              <p:par>
                                <p:cTn id="17" presetID="42" presetClass="path" presetSubtype="0" decel="100000" fill="hold" grpId="1" nodeType="withEffect">
                                  <p:stCondLst>
                                    <p:cond delay="0"/>
                                  </p:stCondLst>
                                  <p:childTnLst>
                                    <p:animMotion origin="layout" path="M 1.25E-6 0.03889 L 1.25E-6 1.85185E-6 " pathEditMode="relative" rAng="0" ptsTypes="AA">
                                      <p:cBhvr>
                                        <p:cTn id="18" dur="500" fill="hold"/>
                                        <p:tgtEl>
                                          <p:spTgt spid="66"/>
                                        </p:tgtEl>
                                        <p:attrNameLst>
                                          <p:attrName>ppt_x</p:attrName>
                                          <p:attrName>ppt_y</p:attrName>
                                        </p:attrNameLst>
                                      </p:cBhvr>
                                      <p:rCtr x="0" y="-1944"/>
                                    </p:animMotion>
                                  </p:childTnLst>
                                </p:cTn>
                              </p:par>
                              <p:par>
                                <p:cTn id="19" presetID="16" presetClass="entr" presetSubtype="37"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outVertical)">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500"/>
                                        <p:tgtEl>
                                          <p:spTgt spid="82"/>
                                        </p:tgtEl>
                                      </p:cBhvr>
                                    </p:animEffect>
                                  </p:childTnLst>
                                </p:cTn>
                              </p:par>
                              <p:par>
                                <p:cTn id="25" presetID="6" presetClass="emph" presetSubtype="0" fill="hold" grpId="1" nodeType="withEffect">
                                  <p:stCondLst>
                                    <p:cond delay="0"/>
                                  </p:stCondLst>
                                  <p:childTnLst>
                                    <p:animScale>
                                      <p:cBhvr>
                                        <p:cTn id="26" dur="10" fill="hold"/>
                                        <p:tgtEl>
                                          <p:spTgt spid="82"/>
                                        </p:tgtEl>
                                      </p:cBhvr>
                                      <p:by x="125000" y="125000"/>
                                    </p:animScale>
                                  </p:childTnLst>
                                </p:cTn>
                              </p:par>
                              <p:par>
                                <p:cTn id="27" presetID="6" presetClass="emph" presetSubtype="0" decel="100000" fill="hold" grpId="2" nodeType="withEffect">
                                  <p:stCondLst>
                                    <p:cond delay="0"/>
                                  </p:stCondLst>
                                  <p:childTnLst>
                                    <p:animScale>
                                      <p:cBhvr>
                                        <p:cTn id="28" dur="750" fill="hold"/>
                                        <p:tgtEl>
                                          <p:spTgt spid="82"/>
                                        </p:tgtEl>
                                      </p:cBhvr>
                                      <p:by x="80000" y="80000"/>
                                    </p:animScale>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50"/>
                                        <p:tgtEl>
                                          <p:spTgt spid="7"/>
                                        </p:tgtEl>
                                      </p:cBhvr>
                                    </p:animEffect>
                                  </p:childTnLst>
                                </p:cTn>
                              </p:par>
                              <p:par>
                                <p:cTn id="32" presetID="42" presetClass="path" presetSubtype="0" decel="100000" fill="hold" grpId="1" nodeType="withEffect">
                                  <p:stCondLst>
                                    <p:cond delay="0"/>
                                  </p:stCondLst>
                                  <p:childTnLst>
                                    <p:animMotion origin="layout" path="M -3.75E-6 -0.03472 L -3.75E-6 1.85185E-6 " pathEditMode="relative" rAng="0" ptsTypes="AA">
                                      <p:cBhvr>
                                        <p:cTn id="33" dur="500" fill="hold"/>
                                        <p:tgtEl>
                                          <p:spTgt spid="7"/>
                                        </p:tgtEl>
                                        <p:attrNameLst>
                                          <p:attrName>ppt_x</p:attrName>
                                          <p:attrName>ppt_y</p:attrName>
                                        </p:attrNameLst>
                                      </p:cBhvr>
                                      <p:rCtr x="0" y="1736"/>
                                    </p:animMotion>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2450"/>
                            </p:stCondLst>
                            <p:childTnLst>
                              <p:par>
                                <p:cTn id="38" presetID="10" presetClass="entr" presetSubtype="0" fill="hold" grpId="0" nodeType="after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fade">
                                      <p:cBhvr>
                                        <p:cTn id="40" dur="250"/>
                                        <p:tgtEl>
                                          <p:spTgt spid="75"/>
                                        </p:tgtEl>
                                      </p:cBhvr>
                                    </p:animEffect>
                                  </p:childTnLst>
                                </p:cTn>
                              </p:par>
                              <p:par>
                                <p:cTn id="41" presetID="42" presetClass="path" presetSubtype="0" decel="100000" fill="hold" grpId="1" nodeType="withEffect">
                                  <p:stCondLst>
                                    <p:cond delay="0"/>
                                  </p:stCondLst>
                                  <p:childTnLst>
                                    <p:animMotion origin="layout" path="M 1.25E-6 0.03889 L 1.25E-6 1.85185E-6 " pathEditMode="relative" rAng="0" ptsTypes="AA">
                                      <p:cBhvr>
                                        <p:cTn id="42" dur="500" fill="hold"/>
                                        <p:tgtEl>
                                          <p:spTgt spid="75"/>
                                        </p:tgtEl>
                                        <p:attrNameLst>
                                          <p:attrName>ppt_x</p:attrName>
                                          <p:attrName>ppt_y</p:attrName>
                                        </p:attrNameLst>
                                      </p:cBhvr>
                                      <p:rCtr x="0" y="-1944"/>
                                    </p:animMotion>
                                  </p:childTnLst>
                                </p:cTn>
                              </p:par>
                              <p:par>
                                <p:cTn id="43" presetID="10" presetClass="entr" presetSubtype="0" fill="hold" grpId="0" nodeType="with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fade">
                                      <p:cBhvr>
                                        <p:cTn id="45" dur="500"/>
                                        <p:tgtEl>
                                          <p:spTgt spid="83"/>
                                        </p:tgtEl>
                                      </p:cBhvr>
                                    </p:animEffect>
                                  </p:childTnLst>
                                </p:cTn>
                              </p:par>
                              <p:par>
                                <p:cTn id="46" presetID="16" presetClass="entr" presetSubtype="37" fill="hold" nodeType="with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barn(outVertical)">
                                      <p:cBhvr>
                                        <p:cTn id="48" dur="500"/>
                                        <p:tgtEl>
                                          <p:spTgt spid="87"/>
                                        </p:tgtEl>
                                      </p:cBhvr>
                                    </p:animEffect>
                                  </p:childTnLst>
                                </p:cTn>
                              </p:par>
                              <p:par>
                                <p:cTn id="49" presetID="6" presetClass="emph" presetSubtype="0" fill="hold" grpId="1" nodeType="withEffect">
                                  <p:stCondLst>
                                    <p:cond delay="0"/>
                                  </p:stCondLst>
                                  <p:childTnLst>
                                    <p:animScale>
                                      <p:cBhvr>
                                        <p:cTn id="50" dur="10" fill="hold"/>
                                        <p:tgtEl>
                                          <p:spTgt spid="83"/>
                                        </p:tgtEl>
                                      </p:cBhvr>
                                      <p:by x="125000" y="125000"/>
                                    </p:animScale>
                                  </p:childTnLst>
                                </p:cTn>
                              </p:par>
                              <p:par>
                                <p:cTn id="51" presetID="6" presetClass="emph" presetSubtype="0" decel="100000" fill="hold" grpId="2" nodeType="withEffect">
                                  <p:stCondLst>
                                    <p:cond delay="0"/>
                                  </p:stCondLst>
                                  <p:childTnLst>
                                    <p:animScale>
                                      <p:cBhvr>
                                        <p:cTn id="52" dur="750" fill="hold"/>
                                        <p:tgtEl>
                                          <p:spTgt spid="83"/>
                                        </p:tgtEl>
                                      </p:cBhvr>
                                      <p:by x="80000" y="80000"/>
                                    </p:animScale>
                                  </p:childTnLst>
                                </p:cTn>
                              </p:par>
                              <p:par>
                                <p:cTn id="53" presetID="10"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250"/>
                                        <p:tgtEl>
                                          <p:spTgt spid="47"/>
                                        </p:tgtEl>
                                      </p:cBhvr>
                                    </p:animEffect>
                                  </p:childTnLst>
                                </p:cTn>
                              </p:par>
                              <p:par>
                                <p:cTn id="56" presetID="42" presetClass="path" presetSubtype="0" decel="100000" fill="hold" grpId="1" nodeType="withEffect">
                                  <p:stCondLst>
                                    <p:cond delay="0"/>
                                  </p:stCondLst>
                                  <p:childTnLst>
                                    <p:animMotion origin="layout" path="M -3.75E-6 -0.03472 L -3.75E-6 1.85185E-6 " pathEditMode="relative" rAng="0" ptsTypes="AA">
                                      <p:cBhvr>
                                        <p:cTn id="57" dur="500" fill="hold"/>
                                        <p:tgtEl>
                                          <p:spTgt spid="47"/>
                                        </p:tgtEl>
                                        <p:attrNameLst>
                                          <p:attrName>ppt_x</p:attrName>
                                          <p:attrName>ppt_y</p:attrName>
                                        </p:attrNameLst>
                                      </p:cBhvr>
                                      <p:rCtr x="0" y="1736"/>
                                    </p:animMotion>
                                  </p:childTnLst>
                                </p:cTn>
                              </p:par>
                              <p:par>
                                <p:cTn id="58" presetID="10" presetClass="entr" presetSubtype="0"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childTnLst>
                          </p:cTn>
                        </p:par>
                        <p:par>
                          <p:cTn id="61" fill="hold">
                            <p:stCondLst>
                              <p:cond delay="3200"/>
                            </p:stCondLst>
                            <p:childTnLst>
                              <p:par>
                                <p:cTn id="62" presetID="10" presetClass="entr" presetSubtype="0" fill="hold" grpId="0" nodeType="after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fade">
                                      <p:cBhvr>
                                        <p:cTn id="64" dur="250"/>
                                        <p:tgtEl>
                                          <p:spTgt spid="76"/>
                                        </p:tgtEl>
                                      </p:cBhvr>
                                    </p:animEffect>
                                  </p:childTnLst>
                                </p:cTn>
                              </p:par>
                              <p:par>
                                <p:cTn id="65" presetID="42" presetClass="path" presetSubtype="0" decel="100000" fill="hold" grpId="1" nodeType="withEffect">
                                  <p:stCondLst>
                                    <p:cond delay="0"/>
                                  </p:stCondLst>
                                  <p:childTnLst>
                                    <p:animMotion origin="layout" path="M 1.25E-6 0.03889 L 1.25E-6 1.85185E-6 " pathEditMode="relative" rAng="0" ptsTypes="AA">
                                      <p:cBhvr>
                                        <p:cTn id="66" dur="500" fill="hold"/>
                                        <p:tgtEl>
                                          <p:spTgt spid="76"/>
                                        </p:tgtEl>
                                        <p:attrNameLst>
                                          <p:attrName>ppt_x</p:attrName>
                                          <p:attrName>ppt_y</p:attrName>
                                        </p:attrNameLst>
                                      </p:cBhvr>
                                      <p:rCtr x="0" y="-1944"/>
                                    </p:animMotion>
                                  </p:childTnLst>
                                </p:cTn>
                              </p:par>
                              <p:par>
                                <p:cTn id="67" presetID="10" presetClass="entr" presetSubtype="0" fill="hold" grpId="0" nodeType="withEffect">
                                  <p:stCondLst>
                                    <p:cond delay="0"/>
                                  </p:stCondLst>
                                  <p:childTnLst>
                                    <p:set>
                                      <p:cBhvr>
                                        <p:cTn id="68" dur="1" fill="hold">
                                          <p:stCondLst>
                                            <p:cond delay="0"/>
                                          </p:stCondLst>
                                        </p:cTn>
                                        <p:tgtEl>
                                          <p:spTgt spid="84"/>
                                        </p:tgtEl>
                                        <p:attrNameLst>
                                          <p:attrName>style.visibility</p:attrName>
                                        </p:attrNameLst>
                                      </p:cBhvr>
                                      <p:to>
                                        <p:strVal val="visible"/>
                                      </p:to>
                                    </p:set>
                                    <p:animEffect transition="in" filter="fade">
                                      <p:cBhvr>
                                        <p:cTn id="69" dur="500"/>
                                        <p:tgtEl>
                                          <p:spTgt spid="84"/>
                                        </p:tgtEl>
                                      </p:cBhvr>
                                    </p:animEffect>
                                  </p:childTnLst>
                                </p:cTn>
                              </p:par>
                              <p:par>
                                <p:cTn id="70" presetID="16" presetClass="entr" presetSubtype="37" fill="hold" nodeType="with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barn(outVertical)">
                                      <p:cBhvr>
                                        <p:cTn id="72" dur="500"/>
                                        <p:tgtEl>
                                          <p:spTgt spid="88"/>
                                        </p:tgtEl>
                                      </p:cBhvr>
                                    </p:animEffect>
                                  </p:childTnLst>
                                </p:cTn>
                              </p:par>
                              <p:par>
                                <p:cTn id="73" presetID="6" presetClass="emph" presetSubtype="0" fill="hold" grpId="1" nodeType="withEffect">
                                  <p:stCondLst>
                                    <p:cond delay="0"/>
                                  </p:stCondLst>
                                  <p:childTnLst>
                                    <p:animScale>
                                      <p:cBhvr>
                                        <p:cTn id="74" dur="10" fill="hold"/>
                                        <p:tgtEl>
                                          <p:spTgt spid="84"/>
                                        </p:tgtEl>
                                      </p:cBhvr>
                                      <p:by x="125000" y="125000"/>
                                    </p:animScale>
                                  </p:childTnLst>
                                </p:cTn>
                              </p:par>
                              <p:par>
                                <p:cTn id="75" presetID="6" presetClass="emph" presetSubtype="0" decel="100000" fill="hold" grpId="2" nodeType="withEffect">
                                  <p:stCondLst>
                                    <p:cond delay="0"/>
                                  </p:stCondLst>
                                  <p:childTnLst>
                                    <p:animScale>
                                      <p:cBhvr>
                                        <p:cTn id="76" dur="750" fill="hold"/>
                                        <p:tgtEl>
                                          <p:spTgt spid="84"/>
                                        </p:tgtEl>
                                      </p:cBhvr>
                                      <p:by x="80000" y="80000"/>
                                    </p:animScale>
                                  </p:childTnLst>
                                </p:cTn>
                              </p:par>
                              <p:par>
                                <p:cTn id="77" presetID="10"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250"/>
                                        <p:tgtEl>
                                          <p:spTgt spid="48"/>
                                        </p:tgtEl>
                                      </p:cBhvr>
                                    </p:animEffect>
                                  </p:childTnLst>
                                </p:cTn>
                              </p:par>
                              <p:par>
                                <p:cTn id="80" presetID="42" presetClass="path" presetSubtype="0" decel="100000" fill="hold" grpId="1" nodeType="withEffect">
                                  <p:stCondLst>
                                    <p:cond delay="0"/>
                                  </p:stCondLst>
                                  <p:childTnLst>
                                    <p:animMotion origin="layout" path="M -3.75E-6 -0.03472 L -3.75E-6 1.85185E-6 " pathEditMode="relative" rAng="0" ptsTypes="AA">
                                      <p:cBhvr>
                                        <p:cTn id="81" dur="500" fill="hold"/>
                                        <p:tgtEl>
                                          <p:spTgt spid="48"/>
                                        </p:tgtEl>
                                        <p:attrNameLst>
                                          <p:attrName>ppt_x</p:attrName>
                                          <p:attrName>ppt_y</p:attrName>
                                        </p:attrNameLst>
                                      </p:cBhvr>
                                      <p:rCtr x="0" y="1736"/>
                                    </p:animMotion>
                                  </p:childTnLst>
                                </p:cTn>
                              </p:par>
                              <p:par>
                                <p:cTn id="82" presetID="10" presetClass="entr" presetSubtype="0" fill="hold" nodeType="with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500"/>
                                        <p:tgtEl>
                                          <p:spTgt spid="54"/>
                                        </p:tgtEl>
                                      </p:cBhvr>
                                    </p:animEffect>
                                  </p:childTnLst>
                                </p:cTn>
                              </p:par>
                            </p:childTnLst>
                          </p:cTn>
                        </p:par>
                        <p:par>
                          <p:cTn id="85" fill="hold">
                            <p:stCondLst>
                              <p:cond delay="3950"/>
                            </p:stCondLst>
                            <p:childTnLst>
                              <p:par>
                                <p:cTn id="86" presetID="10" presetClass="entr" presetSubtype="0" fill="hold" grpId="0" nodeType="afterEffect">
                                  <p:stCondLst>
                                    <p:cond delay="0"/>
                                  </p:stCondLst>
                                  <p:childTnLst>
                                    <p:set>
                                      <p:cBhvr>
                                        <p:cTn id="87" dur="1" fill="hold">
                                          <p:stCondLst>
                                            <p:cond delay="0"/>
                                          </p:stCondLst>
                                        </p:cTn>
                                        <p:tgtEl>
                                          <p:spTgt spid="77"/>
                                        </p:tgtEl>
                                        <p:attrNameLst>
                                          <p:attrName>style.visibility</p:attrName>
                                        </p:attrNameLst>
                                      </p:cBhvr>
                                      <p:to>
                                        <p:strVal val="visible"/>
                                      </p:to>
                                    </p:set>
                                    <p:animEffect transition="in" filter="fade">
                                      <p:cBhvr>
                                        <p:cTn id="88" dur="250"/>
                                        <p:tgtEl>
                                          <p:spTgt spid="77"/>
                                        </p:tgtEl>
                                      </p:cBhvr>
                                    </p:animEffect>
                                  </p:childTnLst>
                                </p:cTn>
                              </p:par>
                              <p:par>
                                <p:cTn id="89" presetID="42" presetClass="path" presetSubtype="0" decel="100000" fill="hold" grpId="1" nodeType="withEffect">
                                  <p:stCondLst>
                                    <p:cond delay="0"/>
                                  </p:stCondLst>
                                  <p:childTnLst>
                                    <p:animMotion origin="layout" path="M -2.5E-6 0.03889 L -2.5E-6 -8.64198E-7 " pathEditMode="relative" rAng="0" ptsTypes="AA">
                                      <p:cBhvr>
                                        <p:cTn id="90" dur="500" fill="hold"/>
                                        <p:tgtEl>
                                          <p:spTgt spid="77"/>
                                        </p:tgtEl>
                                        <p:attrNameLst>
                                          <p:attrName>ppt_x</p:attrName>
                                          <p:attrName>ppt_y</p:attrName>
                                        </p:attrNameLst>
                                      </p:cBhvr>
                                      <p:rCtr x="0" y="-1944"/>
                                    </p:animMotion>
                                  </p:childTnLst>
                                </p:cTn>
                              </p:par>
                              <p:par>
                                <p:cTn id="91" presetID="10" presetClass="entr" presetSubtype="0" fill="hold" grpId="0" nodeType="withEffect">
                                  <p:stCondLst>
                                    <p:cond delay="0"/>
                                  </p:stCondLst>
                                  <p:childTnLst>
                                    <p:set>
                                      <p:cBhvr>
                                        <p:cTn id="92" dur="1" fill="hold">
                                          <p:stCondLst>
                                            <p:cond delay="0"/>
                                          </p:stCondLst>
                                        </p:cTn>
                                        <p:tgtEl>
                                          <p:spTgt spid="85"/>
                                        </p:tgtEl>
                                        <p:attrNameLst>
                                          <p:attrName>style.visibility</p:attrName>
                                        </p:attrNameLst>
                                      </p:cBhvr>
                                      <p:to>
                                        <p:strVal val="visible"/>
                                      </p:to>
                                    </p:set>
                                    <p:animEffect transition="in" filter="fade">
                                      <p:cBhvr>
                                        <p:cTn id="93" dur="500"/>
                                        <p:tgtEl>
                                          <p:spTgt spid="85"/>
                                        </p:tgtEl>
                                      </p:cBhvr>
                                    </p:animEffect>
                                  </p:childTnLst>
                                </p:cTn>
                              </p:par>
                              <p:par>
                                <p:cTn id="94" presetID="16" presetClass="entr" presetSubtype="37" fill="hold" nodeType="withEffect">
                                  <p:stCondLst>
                                    <p:cond delay="0"/>
                                  </p:stCondLst>
                                  <p:childTnLst>
                                    <p:set>
                                      <p:cBhvr>
                                        <p:cTn id="95" dur="1" fill="hold">
                                          <p:stCondLst>
                                            <p:cond delay="0"/>
                                          </p:stCondLst>
                                        </p:cTn>
                                        <p:tgtEl>
                                          <p:spTgt spid="89"/>
                                        </p:tgtEl>
                                        <p:attrNameLst>
                                          <p:attrName>style.visibility</p:attrName>
                                        </p:attrNameLst>
                                      </p:cBhvr>
                                      <p:to>
                                        <p:strVal val="visible"/>
                                      </p:to>
                                    </p:set>
                                    <p:animEffect transition="in" filter="barn(outVertical)">
                                      <p:cBhvr>
                                        <p:cTn id="96" dur="500"/>
                                        <p:tgtEl>
                                          <p:spTgt spid="89"/>
                                        </p:tgtEl>
                                      </p:cBhvr>
                                    </p:animEffect>
                                  </p:childTnLst>
                                </p:cTn>
                              </p:par>
                              <p:par>
                                <p:cTn id="97" presetID="6" presetClass="emph" presetSubtype="0" fill="hold" grpId="1" nodeType="withEffect">
                                  <p:stCondLst>
                                    <p:cond delay="0"/>
                                  </p:stCondLst>
                                  <p:childTnLst>
                                    <p:animScale>
                                      <p:cBhvr>
                                        <p:cTn id="98" dur="10" fill="hold"/>
                                        <p:tgtEl>
                                          <p:spTgt spid="85"/>
                                        </p:tgtEl>
                                      </p:cBhvr>
                                      <p:by x="125000" y="125000"/>
                                    </p:animScale>
                                  </p:childTnLst>
                                </p:cTn>
                              </p:par>
                              <p:par>
                                <p:cTn id="99" presetID="6" presetClass="emph" presetSubtype="0" decel="100000" fill="hold" grpId="2" nodeType="withEffect">
                                  <p:stCondLst>
                                    <p:cond delay="0"/>
                                  </p:stCondLst>
                                  <p:childTnLst>
                                    <p:animScale>
                                      <p:cBhvr>
                                        <p:cTn id="100" dur="750" fill="hold"/>
                                        <p:tgtEl>
                                          <p:spTgt spid="85"/>
                                        </p:tgtEl>
                                      </p:cBhvr>
                                      <p:by x="80000" y="80000"/>
                                    </p:animScale>
                                  </p:childTnLst>
                                </p:cTn>
                              </p:par>
                              <p:par>
                                <p:cTn id="101" presetID="10" presetClass="entr" presetSubtype="0"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250"/>
                                        <p:tgtEl>
                                          <p:spTgt spid="49"/>
                                        </p:tgtEl>
                                      </p:cBhvr>
                                    </p:animEffect>
                                  </p:childTnLst>
                                </p:cTn>
                              </p:par>
                              <p:par>
                                <p:cTn id="104" presetID="42" presetClass="path" presetSubtype="0" decel="100000" fill="hold" grpId="1" nodeType="withEffect">
                                  <p:stCondLst>
                                    <p:cond delay="0"/>
                                  </p:stCondLst>
                                  <p:childTnLst>
                                    <p:animMotion origin="layout" path="M -3.75E-6 -0.03472 L -3.75E-6 1.85185E-6 " pathEditMode="relative" rAng="0" ptsTypes="AA">
                                      <p:cBhvr>
                                        <p:cTn id="105" dur="500" fill="hold"/>
                                        <p:tgtEl>
                                          <p:spTgt spid="49"/>
                                        </p:tgtEl>
                                        <p:attrNameLst>
                                          <p:attrName>ppt_x</p:attrName>
                                          <p:attrName>ppt_y</p:attrName>
                                        </p:attrNameLst>
                                      </p:cBhvr>
                                      <p:rCtr x="0" y="1736"/>
                                    </p:animMotion>
                                  </p:childTnLst>
                                </p:cTn>
                              </p:par>
                              <p:par>
                                <p:cTn id="106" presetID="10" presetClass="entr" presetSubtype="0" fill="hold" nodeType="withEffect">
                                  <p:stCondLst>
                                    <p:cond delay="0"/>
                                  </p:stCondLst>
                                  <p:childTnLst>
                                    <p:set>
                                      <p:cBhvr>
                                        <p:cTn id="107" dur="1" fill="hold">
                                          <p:stCondLst>
                                            <p:cond delay="0"/>
                                          </p:stCondLst>
                                        </p:cTn>
                                        <p:tgtEl>
                                          <p:spTgt spid="64"/>
                                        </p:tgtEl>
                                        <p:attrNameLst>
                                          <p:attrName>style.visibility</p:attrName>
                                        </p:attrNameLst>
                                      </p:cBhvr>
                                      <p:to>
                                        <p:strVal val="visible"/>
                                      </p:to>
                                    </p:set>
                                    <p:animEffect transition="in" filter="fade">
                                      <p:cBhvr>
                                        <p:cTn id="108" dur="500"/>
                                        <p:tgtEl>
                                          <p:spTgt spid="64"/>
                                        </p:tgtEl>
                                      </p:cBhvr>
                                    </p:animEffect>
                                  </p:childTnLst>
                                </p:cTn>
                              </p:par>
                            </p:childTnLst>
                          </p:cTn>
                        </p:par>
                        <p:par>
                          <p:cTn id="109" fill="hold">
                            <p:stCondLst>
                              <p:cond delay="4700"/>
                            </p:stCondLst>
                            <p:childTnLst>
                              <p:par>
                                <p:cTn id="110" presetID="10" presetClass="entr" presetSubtype="0" fill="hold" grpId="0" nodeType="afterEffect">
                                  <p:stCondLst>
                                    <p:cond delay="0"/>
                                  </p:stCondLst>
                                  <p:childTnLst>
                                    <p:set>
                                      <p:cBhvr>
                                        <p:cTn id="111" dur="1" fill="hold">
                                          <p:stCondLst>
                                            <p:cond delay="0"/>
                                          </p:stCondLst>
                                        </p:cTn>
                                        <p:tgtEl>
                                          <p:spTgt spid="79"/>
                                        </p:tgtEl>
                                        <p:attrNameLst>
                                          <p:attrName>style.visibility</p:attrName>
                                        </p:attrNameLst>
                                      </p:cBhvr>
                                      <p:to>
                                        <p:strVal val="visible"/>
                                      </p:to>
                                    </p:set>
                                    <p:animEffect transition="in" filter="fade">
                                      <p:cBhvr>
                                        <p:cTn id="112" dur="250"/>
                                        <p:tgtEl>
                                          <p:spTgt spid="79"/>
                                        </p:tgtEl>
                                      </p:cBhvr>
                                    </p:animEffect>
                                  </p:childTnLst>
                                </p:cTn>
                              </p:par>
                              <p:par>
                                <p:cTn id="113" presetID="42" presetClass="path" presetSubtype="0" decel="100000" fill="hold" grpId="1" nodeType="withEffect">
                                  <p:stCondLst>
                                    <p:cond delay="0"/>
                                  </p:stCondLst>
                                  <p:childTnLst>
                                    <p:animMotion origin="layout" path="M 1.25E-6 0.03889 L 1.25E-6 1.85185E-6 " pathEditMode="relative" rAng="0" ptsTypes="AA">
                                      <p:cBhvr>
                                        <p:cTn id="114" dur="500" fill="hold"/>
                                        <p:tgtEl>
                                          <p:spTgt spid="79"/>
                                        </p:tgtEl>
                                        <p:attrNameLst>
                                          <p:attrName>ppt_x</p:attrName>
                                          <p:attrName>ppt_y</p:attrName>
                                        </p:attrNameLst>
                                      </p:cBhvr>
                                      <p:rCtr x="0" y="-1944"/>
                                    </p:animMotion>
                                  </p:childTnLst>
                                </p:cTn>
                              </p:par>
                              <p:par>
                                <p:cTn id="115" presetID="10" presetClass="entr" presetSubtype="0" fill="hold" grpId="0" nodeType="withEffect">
                                  <p:stCondLst>
                                    <p:cond delay="0"/>
                                  </p:stCondLst>
                                  <p:childTnLst>
                                    <p:set>
                                      <p:cBhvr>
                                        <p:cTn id="116" dur="1" fill="hold">
                                          <p:stCondLst>
                                            <p:cond delay="0"/>
                                          </p:stCondLst>
                                        </p:cTn>
                                        <p:tgtEl>
                                          <p:spTgt spid="86"/>
                                        </p:tgtEl>
                                        <p:attrNameLst>
                                          <p:attrName>style.visibility</p:attrName>
                                        </p:attrNameLst>
                                      </p:cBhvr>
                                      <p:to>
                                        <p:strVal val="visible"/>
                                      </p:to>
                                    </p:set>
                                    <p:animEffect transition="in" filter="fade">
                                      <p:cBhvr>
                                        <p:cTn id="117" dur="500"/>
                                        <p:tgtEl>
                                          <p:spTgt spid="86"/>
                                        </p:tgtEl>
                                      </p:cBhvr>
                                    </p:animEffect>
                                  </p:childTnLst>
                                </p:cTn>
                              </p:par>
                              <p:par>
                                <p:cTn id="118" presetID="6" presetClass="emph" presetSubtype="0" fill="hold" grpId="1" nodeType="withEffect">
                                  <p:stCondLst>
                                    <p:cond delay="0"/>
                                  </p:stCondLst>
                                  <p:childTnLst>
                                    <p:animScale>
                                      <p:cBhvr>
                                        <p:cTn id="119" dur="10" fill="hold"/>
                                        <p:tgtEl>
                                          <p:spTgt spid="86"/>
                                        </p:tgtEl>
                                      </p:cBhvr>
                                      <p:by x="125000" y="125000"/>
                                    </p:animScale>
                                  </p:childTnLst>
                                </p:cTn>
                              </p:par>
                              <p:par>
                                <p:cTn id="120" presetID="6" presetClass="emph" presetSubtype="0" decel="100000" fill="hold" grpId="2" nodeType="withEffect">
                                  <p:stCondLst>
                                    <p:cond delay="0"/>
                                  </p:stCondLst>
                                  <p:childTnLst>
                                    <p:animScale>
                                      <p:cBhvr>
                                        <p:cTn id="121" dur="750" fill="hold"/>
                                        <p:tgtEl>
                                          <p:spTgt spid="86"/>
                                        </p:tgtEl>
                                      </p:cBhvr>
                                      <p:by x="80000" y="80000"/>
                                    </p:animScale>
                                  </p:childTnLst>
                                </p:cTn>
                              </p:par>
                              <p:par>
                                <p:cTn id="122" presetID="10" presetClass="entr" presetSubtype="0" fill="hold" grpId="0" nodeType="withEffect">
                                  <p:stCondLst>
                                    <p:cond delay="0"/>
                                  </p:stCondLst>
                                  <p:childTnLst>
                                    <p:set>
                                      <p:cBhvr>
                                        <p:cTn id="123" dur="1" fill="hold">
                                          <p:stCondLst>
                                            <p:cond delay="0"/>
                                          </p:stCondLst>
                                        </p:cTn>
                                        <p:tgtEl>
                                          <p:spTgt spid="50"/>
                                        </p:tgtEl>
                                        <p:attrNameLst>
                                          <p:attrName>style.visibility</p:attrName>
                                        </p:attrNameLst>
                                      </p:cBhvr>
                                      <p:to>
                                        <p:strVal val="visible"/>
                                      </p:to>
                                    </p:set>
                                    <p:animEffect transition="in" filter="fade">
                                      <p:cBhvr>
                                        <p:cTn id="124" dur="250"/>
                                        <p:tgtEl>
                                          <p:spTgt spid="50"/>
                                        </p:tgtEl>
                                      </p:cBhvr>
                                    </p:animEffect>
                                  </p:childTnLst>
                                </p:cTn>
                              </p:par>
                              <p:par>
                                <p:cTn id="125" presetID="42" presetClass="path" presetSubtype="0" decel="100000" fill="hold" grpId="1" nodeType="withEffect">
                                  <p:stCondLst>
                                    <p:cond delay="0"/>
                                  </p:stCondLst>
                                  <p:childTnLst>
                                    <p:animMotion origin="layout" path="M -3.75E-6 -0.03472 L -3.75E-6 1.85185E-6 " pathEditMode="relative" rAng="0" ptsTypes="AA">
                                      <p:cBhvr>
                                        <p:cTn id="126" dur="500" fill="hold"/>
                                        <p:tgtEl>
                                          <p:spTgt spid="50"/>
                                        </p:tgtEl>
                                        <p:attrNameLst>
                                          <p:attrName>ppt_x</p:attrName>
                                          <p:attrName>ppt_y</p:attrName>
                                        </p:attrNameLst>
                                      </p:cBhvr>
                                      <p:rCtr x="0" y="1736"/>
                                    </p:animMotion>
                                  </p:childTnLst>
                                </p:cTn>
                              </p:par>
                              <p:par>
                                <p:cTn id="127" presetID="10" presetClass="entr" presetSubtype="0" fill="hold" nodeType="withEffect">
                                  <p:stCondLst>
                                    <p:cond delay="0"/>
                                  </p:stCondLst>
                                  <p:childTnLst>
                                    <p:set>
                                      <p:cBhvr>
                                        <p:cTn id="128" dur="1" fill="hold">
                                          <p:stCondLst>
                                            <p:cond delay="0"/>
                                          </p:stCondLst>
                                        </p:cTn>
                                        <p:tgtEl>
                                          <p:spTgt spid="65"/>
                                        </p:tgtEl>
                                        <p:attrNameLst>
                                          <p:attrName>style.visibility</p:attrName>
                                        </p:attrNameLst>
                                      </p:cBhvr>
                                      <p:to>
                                        <p:strVal val="visible"/>
                                      </p:to>
                                    </p:set>
                                    <p:animEffect transition="in" filter="fade">
                                      <p:cBhvr>
                                        <p:cTn id="129" dur="500"/>
                                        <p:tgtEl>
                                          <p:spTgt spid="65"/>
                                        </p:tgtEl>
                                      </p:cBhvr>
                                    </p:animEffect>
                                  </p:childTnLst>
                                </p:cTn>
                              </p:par>
                              <p:par>
                                <p:cTn id="130" presetID="16" presetClass="entr" presetSubtype="37" fill="hold" nodeType="withEffect">
                                  <p:stCondLst>
                                    <p:cond delay="0"/>
                                  </p:stCondLst>
                                  <p:childTnLst>
                                    <p:set>
                                      <p:cBhvr>
                                        <p:cTn id="131" dur="1" fill="hold">
                                          <p:stCondLst>
                                            <p:cond delay="0"/>
                                          </p:stCondLst>
                                        </p:cTn>
                                        <p:tgtEl>
                                          <p:spTgt spid="90"/>
                                        </p:tgtEl>
                                        <p:attrNameLst>
                                          <p:attrName>style.visibility</p:attrName>
                                        </p:attrNameLst>
                                      </p:cBhvr>
                                      <p:to>
                                        <p:strVal val="visible"/>
                                      </p:to>
                                    </p:set>
                                    <p:animEffect transition="in" filter="barn(outVertical)">
                                      <p:cBhvr>
                                        <p:cTn id="13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7" grpId="0"/>
      <p:bldP spid="47" grpId="1"/>
      <p:bldP spid="48" grpId="0"/>
      <p:bldP spid="48" grpId="1"/>
      <p:bldP spid="49" grpId="0"/>
      <p:bldP spid="49" grpId="1"/>
      <p:bldP spid="50" grpId="0"/>
      <p:bldP spid="50" grpId="1"/>
      <p:bldP spid="66" grpId="0" animBg="1"/>
      <p:bldP spid="66" grpId="1" animBg="1"/>
      <p:bldP spid="75" grpId="0" animBg="1"/>
      <p:bldP spid="75" grpId="1" animBg="1"/>
      <p:bldP spid="76" grpId="0" animBg="1"/>
      <p:bldP spid="76" grpId="1" animBg="1"/>
      <p:bldP spid="77" grpId="0" animBg="1"/>
      <p:bldP spid="77" grpId="1" animBg="1"/>
      <p:bldP spid="79" grpId="0" animBg="1"/>
      <p:bldP spid="79" grpId="1" animBg="1"/>
      <p:bldP spid="82" grpId="0"/>
      <p:bldP spid="82" grpId="1"/>
      <p:bldP spid="82" grpId="2"/>
      <p:bldP spid="83" grpId="0"/>
      <p:bldP spid="83" grpId="1"/>
      <p:bldP spid="83" grpId="2"/>
      <p:bldP spid="84" grpId="0"/>
      <p:bldP spid="84" grpId="1"/>
      <p:bldP spid="84" grpId="2"/>
      <p:bldP spid="85" grpId="0"/>
      <p:bldP spid="85" grpId="1"/>
      <p:bldP spid="85" grpId="2"/>
      <p:bldP spid="86" grpId="0"/>
      <p:bldP spid="86" grpId="1"/>
      <p:bldP spid="86" grpId="2"/>
      <p:bldP spid="95" grpId="0"/>
      <p:bldP spid="9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1FC71E4-3CFD-924A-ED54-AF0402AA0298}"/>
              </a:ext>
            </a:extLst>
          </p:cNvPr>
          <p:cNvSpPr txBox="1"/>
          <p:nvPr/>
        </p:nvSpPr>
        <p:spPr>
          <a:xfrm>
            <a:off x="656186" y="2164243"/>
            <a:ext cx="2205188" cy="611001"/>
          </a:xfrm>
          <a:prstGeom prst="rect">
            <a:avLst/>
          </a:prstGeom>
          <a:noFill/>
        </p:spPr>
        <p:txBody>
          <a:bodyPr wrap="square" lIns="0" tIns="0" rIns="0" bIns="0" rtlCol="0">
            <a:spAutoFit/>
          </a:bodyPr>
          <a:lstStyle/>
          <a:p>
            <a:pPr defTabSz="685800">
              <a:lnSpc>
                <a:spcPct val="70000"/>
              </a:lnSpc>
            </a:pPr>
            <a:r>
              <a:rPr lang="en-US" sz="2800" b="1" dirty="0">
                <a:solidFill>
                  <a:schemeClr val="bg1"/>
                </a:solidFill>
                <a:latin typeface="Georgia"/>
              </a:rPr>
              <a:t>We’re </a:t>
            </a:r>
          </a:p>
          <a:p>
            <a:pPr defTabSz="685800">
              <a:lnSpc>
                <a:spcPct val="70000"/>
              </a:lnSpc>
            </a:pPr>
            <a:r>
              <a:rPr lang="en-US" sz="2800" b="1" dirty="0">
                <a:solidFill>
                  <a:schemeClr val="bg1"/>
                </a:solidFill>
                <a:latin typeface="Georgia"/>
              </a:rPr>
              <a:t>	unique</a:t>
            </a:r>
            <a:endParaRPr lang="en-GB" sz="2800" b="1" dirty="0">
              <a:solidFill>
                <a:schemeClr val="bg1"/>
              </a:solidFill>
              <a:latin typeface="Georgia"/>
            </a:endParaRPr>
          </a:p>
        </p:txBody>
      </p:sp>
      <p:sp>
        <p:nvSpPr>
          <p:cNvPr id="21" name="!!box">
            <a:extLst>
              <a:ext uri="{FF2B5EF4-FFF2-40B4-BE49-F238E27FC236}">
                <a16:creationId xmlns:a16="http://schemas.microsoft.com/office/drawing/2014/main" id="{E2F43009-E55E-CE14-16D2-1BFCBC670F11}"/>
              </a:ext>
            </a:extLst>
          </p:cNvPr>
          <p:cNvSpPr/>
          <p:nvPr/>
        </p:nvSpPr>
        <p:spPr>
          <a:xfrm>
            <a:off x="0" y="159239"/>
            <a:ext cx="3132519" cy="4539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8BC2222E-03F3-3612-8FCB-4BDA5E25BC59}"/>
              </a:ext>
            </a:extLst>
          </p:cNvPr>
          <p:cNvSpPr/>
          <p:nvPr/>
        </p:nvSpPr>
        <p:spPr>
          <a:xfrm>
            <a:off x="0" y="190989"/>
            <a:ext cx="1735200" cy="266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reeform: Shape 67">
            <a:extLst>
              <a:ext uri="{FF2B5EF4-FFF2-40B4-BE49-F238E27FC236}">
                <a16:creationId xmlns:a16="http://schemas.microsoft.com/office/drawing/2014/main" id="{A73038D6-F36F-08C3-1B02-E0ABF1992CEE}"/>
              </a:ext>
            </a:extLst>
          </p:cNvPr>
          <p:cNvSpPr/>
          <p:nvPr/>
        </p:nvSpPr>
        <p:spPr>
          <a:xfrm>
            <a:off x="0" y="0"/>
            <a:ext cx="9144000" cy="5143500"/>
          </a:xfrm>
          <a:custGeom>
            <a:avLst/>
            <a:gdLst>
              <a:gd name="connsiteX0" fmla="*/ 190500 w 9144000"/>
              <a:gd name="connsiteY0" fmla="*/ 190500 h 5143500"/>
              <a:gd name="connsiteX1" fmla="*/ 190500 w 9144000"/>
              <a:gd name="connsiteY1" fmla="*/ 4699000 h 5143500"/>
              <a:gd name="connsiteX2" fmla="*/ 8953500 w 9144000"/>
              <a:gd name="connsiteY2" fmla="*/ 4699000 h 5143500"/>
              <a:gd name="connsiteX3" fmla="*/ 8953500 w 9144000"/>
              <a:gd name="connsiteY3" fmla="*/ 190500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190500" y="190500"/>
                </a:moveTo>
                <a:lnTo>
                  <a:pt x="190500" y="4699000"/>
                </a:lnTo>
                <a:lnTo>
                  <a:pt x="8953500" y="4699000"/>
                </a:lnTo>
                <a:lnTo>
                  <a:pt x="8953500" y="190500"/>
                </a:lnTo>
                <a:close/>
                <a:moveTo>
                  <a:pt x="0" y="0"/>
                </a:moveTo>
                <a:lnTo>
                  <a:pt x="9144000" y="0"/>
                </a:lnTo>
                <a:lnTo>
                  <a:pt x="9144000" y="5143500"/>
                </a:lnTo>
                <a:lnTo>
                  <a:pt x="0"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35" name="!!straight 1">
            <a:extLst>
              <a:ext uri="{FF2B5EF4-FFF2-40B4-BE49-F238E27FC236}">
                <a16:creationId xmlns:a16="http://schemas.microsoft.com/office/drawing/2014/main" id="{1C4875B9-BB03-49C2-38A6-114D58BBD38B}"/>
              </a:ext>
            </a:extLst>
          </p:cNvPr>
          <p:cNvCxnSpPr>
            <a:cxnSpLocks/>
          </p:cNvCxnSpPr>
          <p:nvPr/>
        </p:nvCxnSpPr>
        <p:spPr>
          <a:xfrm>
            <a:off x="290240" y="408240"/>
            <a:ext cx="1447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B759F7C-EDE4-44BA-159D-414EFAEBAA24}"/>
              </a:ext>
            </a:extLst>
          </p:cNvPr>
          <p:cNvSpPr txBox="1"/>
          <p:nvPr/>
        </p:nvSpPr>
        <p:spPr>
          <a:xfrm>
            <a:off x="574766" y="253309"/>
            <a:ext cx="1651901" cy="123111"/>
          </a:xfrm>
          <a:prstGeom prst="rect">
            <a:avLst/>
          </a:prstGeom>
          <a:noFill/>
        </p:spPr>
        <p:txBody>
          <a:bodyPr wrap="square" lIns="0" tIns="0" rIns="0" bIns="0" rtlCol="0">
            <a:spAutoFit/>
          </a:bodyPr>
          <a:lstStyle/>
          <a:p>
            <a:r>
              <a:rPr lang="en-US" sz="800" b="1" spc="100" dirty="0">
                <a:solidFill>
                  <a:schemeClr val="bg1"/>
                </a:solidFill>
              </a:rPr>
              <a:t>WHO IS METLIFE?</a:t>
            </a:r>
            <a:endParaRPr lang="en-GB" sz="800" b="1" spc="100" dirty="0">
              <a:solidFill>
                <a:schemeClr val="bg1"/>
              </a:solidFill>
            </a:endParaRPr>
          </a:p>
        </p:txBody>
      </p:sp>
      <p:cxnSp>
        <p:nvCxnSpPr>
          <p:cNvPr id="45" name="Straight Connector 44">
            <a:extLst>
              <a:ext uri="{FF2B5EF4-FFF2-40B4-BE49-F238E27FC236}">
                <a16:creationId xmlns:a16="http://schemas.microsoft.com/office/drawing/2014/main" id="{37E84348-3CD2-A380-FDBB-E84A5B18615B}"/>
              </a:ext>
            </a:extLst>
          </p:cNvPr>
          <p:cNvCxnSpPr>
            <a:cxnSpLocks/>
          </p:cNvCxnSpPr>
          <p:nvPr/>
        </p:nvCxnSpPr>
        <p:spPr>
          <a:xfrm>
            <a:off x="0" y="1931494"/>
            <a:ext cx="31325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box blue">
            <a:extLst>
              <a:ext uri="{FF2B5EF4-FFF2-40B4-BE49-F238E27FC236}">
                <a16:creationId xmlns:a16="http://schemas.microsoft.com/office/drawing/2014/main" id="{434BD8D8-A6EB-62EF-4C17-368187C11237}"/>
              </a:ext>
            </a:extLst>
          </p:cNvPr>
          <p:cNvSpPr/>
          <p:nvPr/>
        </p:nvSpPr>
        <p:spPr>
          <a:xfrm>
            <a:off x="3359555" y="0"/>
            <a:ext cx="3228032" cy="25826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box blue1">
            <a:extLst>
              <a:ext uri="{FF2B5EF4-FFF2-40B4-BE49-F238E27FC236}">
                <a16:creationId xmlns:a16="http://schemas.microsoft.com/office/drawing/2014/main" id="{8AD648D8-E88D-6650-7E52-0A4F8F9EA2A5}"/>
              </a:ext>
            </a:extLst>
          </p:cNvPr>
          <p:cNvSpPr/>
          <p:nvPr/>
        </p:nvSpPr>
        <p:spPr>
          <a:xfrm>
            <a:off x="3359555" y="2583610"/>
            <a:ext cx="3228032" cy="25826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white3">
            <a:extLst>
              <a:ext uri="{FF2B5EF4-FFF2-40B4-BE49-F238E27FC236}">
                <a16:creationId xmlns:a16="http://schemas.microsoft.com/office/drawing/2014/main" id="{7633F04F-2451-7015-14F9-1C5A7F63B794}"/>
              </a:ext>
            </a:extLst>
          </p:cNvPr>
          <p:cNvSpPr/>
          <p:nvPr/>
        </p:nvSpPr>
        <p:spPr>
          <a:xfrm>
            <a:off x="3707115" y="612107"/>
            <a:ext cx="5436884" cy="379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a:extLst>
              <a:ext uri="{FF2B5EF4-FFF2-40B4-BE49-F238E27FC236}">
                <a16:creationId xmlns:a16="http://schemas.microsoft.com/office/drawing/2014/main" id="{8E672D82-B049-C790-5507-F08B8F54FB65}"/>
              </a:ext>
            </a:extLst>
          </p:cNvPr>
          <p:cNvSpPr txBox="1"/>
          <p:nvPr/>
        </p:nvSpPr>
        <p:spPr>
          <a:xfrm>
            <a:off x="362630" y="1064893"/>
            <a:ext cx="2590120" cy="664797"/>
          </a:xfrm>
          <a:prstGeom prst="rect">
            <a:avLst/>
          </a:prstGeom>
          <a:noFill/>
        </p:spPr>
        <p:txBody>
          <a:bodyPr wrap="square" lIns="0" tIns="0" rIns="0" bIns="0" rtlCol="0">
            <a:spAutoFit/>
          </a:bodyPr>
          <a:lstStyle/>
          <a:p>
            <a:pPr defTabSz="685800">
              <a:lnSpc>
                <a:spcPct val="90000"/>
              </a:lnSpc>
            </a:pPr>
            <a:r>
              <a:rPr lang="en-US" sz="2400" b="1" dirty="0">
                <a:latin typeface="Georgia"/>
              </a:rPr>
              <a:t>We pay</a:t>
            </a:r>
          </a:p>
          <a:p>
            <a:pPr defTabSz="685800">
              <a:lnSpc>
                <a:spcPct val="90000"/>
              </a:lnSpc>
              <a:tabLst>
                <a:tab pos="628650" algn="l"/>
              </a:tabLst>
            </a:pPr>
            <a:r>
              <a:rPr lang="en-US" sz="2400" b="1" dirty="0">
                <a:latin typeface="Georgia"/>
              </a:rPr>
              <a:t>	</a:t>
            </a:r>
            <a:r>
              <a:rPr lang="en-US" sz="2400" b="1" dirty="0">
                <a:solidFill>
                  <a:schemeClr val="accent2"/>
                </a:solidFill>
                <a:latin typeface="Georgia"/>
              </a:rPr>
              <a:t>what we say</a:t>
            </a:r>
            <a:endParaRPr lang="en-GB" sz="2400" b="1" dirty="0">
              <a:solidFill>
                <a:schemeClr val="accent2"/>
              </a:solidFill>
              <a:latin typeface="Georgia"/>
            </a:endParaRPr>
          </a:p>
        </p:txBody>
      </p:sp>
      <p:sp>
        <p:nvSpPr>
          <p:cNvPr id="79" name="TextBox 78">
            <a:extLst>
              <a:ext uri="{FF2B5EF4-FFF2-40B4-BE49-F238E27FC236}">
                <a16:creationId xmlns:a16="http://schemas.microsoft.com/office/drawing/2014/main" id="{0243390C-83CA-BD33-827F-01CB3B166571}"/>
              </a:ext>
            </a:extLst>
          </p:cNvPr>
          <p:cNvSpPr txBox="1"/>
          <p:nvPr/>
        </p:nvSpPr>
        <p:spPr>
          <a:xfrm>
            <a:off x="362630" y="2077354"/>
            <a:ext cx="2590119" cy="646331"/>
          </a:xfrm>
          <a:prstGeom prst="rect">
            <a:avLst/>
          </a:prstGeom>
          <a:noFill/>
        </p:spPr>
        <p:txBody>
          <a:bodyPr wrap="square" lIns="0" tIns="0" rIns="0" bIns="0" rtlCol="0">
            <a:spAutoFit/>
          </a:bodyPr>
          <a:lstStyle/>
          <a:p>
            <a:pPr defTabSz="685800"/>
            <a:r>
              <a:rPr lang="en-US" sz="1050" dirty="0"/>
              <a:t>We pay claims in a timely manner, with no fuss and with an understanding of what has happened to your clients.</a:t>
            </a:r>
          </a:p>
          <a:p>
            <a:pPr defTabSz="685800"/>
            <a:endParaRPr lang="en-US" sz="1050" dirty="0"/>
          </a:p>
        </p:txBody>
      </p:sp>
      <p:sp>
        <p:nvSpPr>
          <p:cNvPr id="124" name="TextBox 123">
            <a:extLst>
              <a:ext uri="{FF2B5EF4-FFF2-40B4-BE49-F238E27FC236}">
                <a16:creationId xmlns:a16="http://schemas.microsoft.com/office/drawing/2014/main" id="{BD81B05B-1A1A-114C-59F0-432439A9E573}"/>
              </a:ext>
            </a:extLst>
          </p:cNvPr>
          <p:cNvSpPr txBox="1"/>
          <p:nvPr/>
        </p:nvSpPr>
        <p:spPr>
          <a:xfrm>
            <a:off x="3959759" y="3813617"/>
            <a:ext cx="347427" cy="169277"/>
          </a:xfrm>
          <a:prstGeom prst="rect">
            <a:avLst/>
          </a:prstGeom>
          <a:noFill/>
        </p:spPr>
        <p:txBody>
          <a:bodyPr wrap="square" rtlCol="0">
            <a:spAutoFit/>
          </a:bodyPr>
          <a:lstStyle/>
          <a:p>
            <a:pPr algn="ctr"/>
            <a:r>
              <a:rPr lang="en-US" sz="500" b="1" dirty="0">
                <a:solidFill>
                  <a:schemeClr val="accent1"/>
                </a:solidFill>
              </a:rPr>
              <a:t>2017</a:t>
            </a:r>
            <a:endParaRPr lang="en-GB" sz="500" b="1" dirty="0">
              <a:solidFill>
                <a:schemeClr val="accent1"/>
              </a:solidFill>
            </a:endParaRPr>
          </a:p>
        </p:txBody>
      </p:sp>
      <p:sp>
        <p:nvSpPr>
          <p:cNvPr id="125" name="TextBox 124">
            <a:extLst>
              <a:ext uri="{FF2B5EF4-FFF2-40B4-BE49-F238E27FC236}">
                <a16:creationId xmlns:a16="http://schemas.microsoft.com/office/drawing/2014/main" id="{3C19373E-BFA4-DE90-B0CF-839DF9C62864}"/>
              </a:ext>
            </a:extLst>
          </p:cNvPr>
          <p:cNvSpPr txBox="1"/>
          <p:nvPr/>
        </p:nvSpPr>
        <p:spPr>
          <a:xfrm>
            <a:off x="4486497" y="3813618"/>
            <a:ext cx="347427" cy="169277"/>
          </a:xfrm>
          <a:prstGeom prst="rect">
            <a:avLst/>
          </a:prstGeom>
          <a:noFill/>
        </p:spPr>
        <p:txBody>
          <a:bodyPr wrap="square" rtlCol="0">
            <a:spAutoFit/>
          </a:bodyPr>
          <a:lstStyle/>
          <a:p>
            <a:pPr algn="ctr"/>
            <a:r>
              <a:rPr lang="en-US" sz="500" b="1" dirty="0">
                <a:solidFill>
                  <a:schemeClr val="accent1"/>
                </a:solidFill>
              </a:rPr>
              <a:t>2018</a:t>
            </a:r>
            <a:endParaRPr lang="en-GB" sz="500" b="1" dirty="0">
              <a:solidFill>
                <a:schemeClr val="accent1"/>
              </a:solidFill>
            </a:endParaRPr>
          </a:p>
        </p:txBody>
      </p:sp>
      <p:sp>
        <p:nvSpPr>
          <p:cNvPr id="126" name="TextBox 125">
            <a:extLst>
              <a:ext uri="{FF2B5EF4-FFF2-40B4-BE49-F238E27FC236}">
                <a16:creationId xmlns:a16="http://schemas.microsoft.com/office/drawing/2014/main" id="{EDBC7EE8-9174-8510-7034-23F855833D94}"/>
              </a:ext>
            </a:extLst>
          </p:cNvPr>
          <p:cNvSpPr txBox="1"/>
          <p:nvPr/>
        </p:nvSpPr>
        <p:spPr>
          <a:xfrm>
            <a:off x="4994656" y="3813618"/>
            <a:ext cx="347427" cy="169277"/>
          </a:xfrm>
          <a:prstGeom prst="rect">
            <a:avLst/>
          </a:prstGeom>
          <a:noFill/>
        </p:spPr>
        <p:txBody>
          <a:bodyPr wrap="square" rtlCol="0">
            <a:spAutoFit/>
          </a:bodyPr>
          <a:lstStyle/>
          <a:p>
            <a:pPr algn="ctr"/>
            <a:r>
              <a:rPr lang="en-US" sz="500" b="1" dirty="0">
                <a:solidFill>
                  <a:schemeClr val="accent1"/>
                </a:solidFill>
              </a:rPr>
              <a:t>2019</a:t>
            </a:r>
            <a:endParaRPr lang="en-GB" sz="500" b="1" dirty="0">
              <a:solidFill>
                <a:schemeClr val="accent1"/>
              </a:solidFill>
            </a:endParaRPr>
          </a:p>
        </p:txBody>
      </p:sp>
      <p:sp>
        <p:nvSpPr>
          <p:cNvPr id="127" name="TextBox 126">
            <a:extLst>
              <a:ext uri="{FF2B5EF4-FFF2-40B4-BE49-F238E27FC236}">
                <a16:creationId xmlns:a16="http://schemas.microsoft.com/office/drawing/2014/main" id="{A20ADE98-3A92-6D7C-B65E-984068100A3C}"/>
              </a:ext>
            </a:extLst>
          </p:cNvPr>
          <p:cNvSpPr txBox="1"/>
          <p:nvPr/>
        </p:nvSpPr>
        <p:spPr>
          <a:xfrm>
            <a:off x="5502815" y="3813618"/>
            <a:ext cx="347427" cy="169277"/>
          </a:xfrm>
          <a:prstGeom prst="rect">
            <a:avLst/>
          </a:prstGeom>
          <a:noFill/>
        </p:spPr>
        <p:txBody>
          <a:bodyPr wrap="square" rtlCol="0">
            <a:spAutoFit/>
          </a:bodyPr>
          <a:lstStyle/>
          <a:p>
            <a:pPr algn="ctr"/>
            <a:r>
              <a:rPr lang="en-US" sz="500" b="1" dirty="0">
                <a:solidFill>
                  <a:schemeClr val="accent1"/>
                </a:solidFill>
              </a:rPr>
              <a:t>2020</a:t>
            </a:r>
            <a:endParaRPr lang="en-GB" sz="500" b="1" dirty="0">
              <a:solidFill>
                <a:schemeClr val="accent1"/>
              </a:solidFill>
            </a:endParaRPr>
          </a:p>
        </p:txBody>
      </p:sp>
      <p:sp>
        <p:nvSpPr>
          <p:cNvPr id="136" name="Rectangle 135">
            <a:extLst>
              <a:ext uri="{FF2B5EF4-FFF2-40B4-BE49-F238E27FC236}">
                <a16:creationId xmlns:a16="http://schemas.microsoft.com/office/drawing/2014/main" id="{18A19AF4-BDE9-1203-C30D-07700E1DED7A}"/>
              </a:ext>
            </a:extLst>
          </p:cNvPr>
          <p:cNvSpPr/>
          <p:nvPr/>
        </p:nvSpPr>
        <p:spPr>
          <a:xfrm>
            <a:off x="3934157" y="3020621"/>
            <a:ext cx="398633" cy="5840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900"/>
          </a:p>
        </p:txBody>
      </p:sp>
      <p:sp>
        <p:nvSpPr>
          <p:cNvPr id="137" name="Rectangle 136">
            <a:extLst>
              <a:ext uri="{FF2B5EF4-FFF2-40B4-BE49-F238E27FC236}">
                <a16:creationId xmlns:a16="http://schemas.microsoft.com/office/drawing/2014/main" id="{D52C0FE3-E1F8-12C3-26D5-D8D59C3B1527}"/>
              </a:ext>
            </a:extLst>
          </p:cNvPr>
          <p:cNvSpPr/>
          <p:nvPr/>
        </p:nvSpPr>
        <p:spPr>
          <a:xfrm>
            <a:off x="4446961" y="2851846"/>
            <a:ext cx="398633" cy="7528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900"/>
          </a:p>
        </p:txBody>
      </p:sp>
      <p:sp>
        <p:nvSpPr>
          <p:cNvPr id="138" name="Rectangle 137">
            <a:extLst>
              <a:ext uri="{FF2B5EF4-FFF2-40B4-BE49-F238E27FC236}">
                <a16:creationId xmlns:a16="http://schemas.microsoft.com/office/drawing/2014/main" id="{18E211E8-7030-C0EC-702B-FD0DCBBFE4B2}"/>
              </a:ext>
            </a:extLst>
          </p:cNvPr>
          <p:cNvSpPr/>
          <p:nvPr/>
        </p:nvSpPr>
        <p:spPr>
          <a:xfrm>
            <a:off x="4959764" y="2637944"/>
            <a:ext cx="398633" cy="9667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900"/>
          </a:p>
        </p:txBody>
      </p:sp>
      <p:sp>
        <p:nvSpPr>
          <p:cNvPr id="139" name="Rectangle 138">
            <a:extLst>
              <a:ext uri="{FF2B5EF4-FFF2-40B4-BE49-F238E27FC236}">
                <a16:creationId xmlns:a16="http://schemas.microsoft.com/office/drawing/2014/main" id="{8BF1507E-B6A3-2847-52BF-9FD768F6C5E9}"/>
              </a:ext>
            </a:extLst>
          </p:cNvPr>
          <p:cNvSpPr/>
          <p:nvPr/>
        </p:nvSpPr>
        <p:spPr>
          <a:xfrm>
            <a:off x="5472568" y="2684936"/>
            <a:ext cx="398633" cy="919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900"/>
          </a:p>
        </p:txBody>
      </p:sp>
      <p:sp>
        <p:nvSpPr>
          <p:cNvPr id="141" name="TextBox 140">
            <a:extLst>
              <a:ext uri="{FF2B5EF4-FFF2-40B4-BE49-F238E27FC236}">
                <a16:creationId xmlns:a16="http://schemas.microsoft.com/office/drawing/2014/main" id="{5E73ADD1-E967-B91B-0587-CD10FF83585E}"/>
              </a:ext>
            </a:extLst>
          </p:cNvPr>
          <p:cNvSpPr txBox="1"/>
          <p:nvPr/>
        </p:nvSpPr>
        <p:spPr>
          <a:xfrm>
            <a:off x="3923067" y="3048001"/>
            <a:ext cx="419078" cy="184666"/>
          </a:xfrm>
          <a:prstGeom prst="rect">
            <a:avLst/>
          </a:prstGeom>
          <a:noFill/>
        </p:spPr>
        <p:txBody>
          <a:bodyPr wrap="square" rtlCol="0">
            <a:spAutoFit/>
          </a:bodyPr>
          <a:lstStyle/>
          <a:p>
            <a:pPr algn="ctr"/>
            <a:r>
              <a:rPr lang="en-US" sz="600" b="1" dirty="0">
                <a:solidFill>
                  <a:schemeClr val="bg1"/>
                </a:solidFill>
              </a:rPr>
              <a:t>8,899</a:t>
            </a:r>
            <a:endParaRPr lang="en-GB" sz="600" b="1" dirty="0">
              <a:solidFill>
                <a:schemeClr val="bg1"/>
              </a:solidFill>
            </a:endParaRPr>
          </a:p>
        </p:txBody>
      </p:sp>
      <p:sp>
        <p:nvSpPr>
          <p:cNvPr id="142" name="TextBox 141">
            <a:extLst>
              <a:ext uri="{FF2B5EF4-FFF2-40B4-BE49-F238E27FC236}">
                <a16:creationId xmlns:a16="http://schemas.microsoft.com/office/drawing/2014/main" id="{B026086C-D92B-6015-9C86-E4808BDE2BD1}"/>
              </a:ext>
            </a:extLst>
          </p:cNvPr>
          <p:cNvSpPr txBox="1"/>
          <p:nvPr/>
        </p:nvSpPr>
        <p:spPr>
          <a:xfrm>
            <a:off x="4452766" y="2938422"/>
            <a:ext cx="385488" cy="83631"/>
          </a:xfrm>
          <a:prstGeom prst="rect">
            <a:avLst/>
          </a:prstGeom>
          <a:noFill/>
        </p:spPr>
        <p:txBody>
          <a:bodyPr wrap="square" lIns="0" tIns="0" rIns="0" bIns="0" rtlCol="0">
            <a:spAutoFit/>
          </a:bodyPr>
          <a:lstStyle/>
          <a:p>
            <a:pPr algn="ctr"/>
            <a:r>
              <a:rPr lang="en-US" sz="600" b="1" dirty="0">
                <a:solidFill>
                  <a:schemeClr val="bg1"/>
                </a:solidFill>
              </a:rPr>
              <a:t>11,428</a:t>
            </a:r>
            <a:endParaRPr lang="en-GB" sz="600" b="1" dirty="0">
              <a:solidFill>
                <a:schemeClr val="bg1"/>
              </a:solidFill>
            </a:endParaRPr>
          </a:p>
        </p:txBody>
      </p:sp>
      <p:sp>
        <p:nvSpPr>
          <p:cNvPr id="143" name="TextBox 142">
            <a:extLst>
              <a:ext uri="{FF2B5EF4-FFF2-40B4-BE49-F238E27FC236}">
                <a16:creationId xmlns:a16="http://schemas.microsoft.com/office/drawing/2014/main" id="{138B06C3-ECB3-E246-B79B-63942E6AE596}"/>
              </a:ext>
            </a:extLst>
          </p:cNvPr>
          <p:cNvSpPr txBox="1"/>
          <p:nvPr/>
        </p:nvSpPr>
        <p:spPr>
          <a:xfrm>
            <a:off x="4965769" y="2718505"/>
            <a:ext cx="385488" cy="83631"/>
          </a:xfrm>
          <a:prstGeom prst="rect">
            <a:avLst/>
          </a:prstGeom>
          <a:noFill/>
        </p:spPr>
        <p:txBody>
          <a:bodyPr wrap="square" lIns="0" tIns="0" rIns="0" bIns="0" rtlCol="0">
            <a:spAutoFit/>
          </a:bodyPr>
          <a:lstStyle/>
          <a:p>
            <a:pPr algn="ctr"/>
            <a:r>
              <a:rPr lang="en-US" sz="600" b="1" dirty="0">
                <a:solidFill>
                  <a:schemeClr val="bg1"/>
                </a:solidFill>
              </a:rPr>
              <a:t>14,730</a:t>
            </a:r>
            <a:endParaRPr lang="en-GB" sz="600" b="1" dirty="0">
              <a:solidFill>
                <a:schemeClr val="bg1"/>
              </a:solidFill>
            </a:endParaRPr>
          </a:p>
        </p:txBody>
      </p:sp>
      <p:sp>
        <p:nvSpPr>
          <p:cNvPr id="144" name="TextBox 143">
            <a:extLst>
              <a:ext uri="{FF2B5EF4-FFF2-40B4-BE49-F238E27FC236}">
                <a16:creationId xmlns:a16="http://schemas.microsoft.com/office/drawing/2014/main" id="{278DD204-83FD-E23B-84F0-F2D3EDC2B775}"/>
              </a:ext>
            </a:extLst>
          </p:cNvPr>
          <p:cNvSpPr txBox="1"/>
          <p:nvPr/>
        </p:nvSpPr>
        <p:spPr>
          <a:xfrm>
            <a:off x="5479140" y="2757595"/>
            <a:ext cx="385488" cy="83631"/>
          </a:xfrm>
          <a:prstGeom prst="rect">
            <a:avLst/>
          </a:prstGeom>
          <a:noFill/>
        </p:spPr>
        <p:txBody>
          <a:bodyPr wrap="square" lIns="0" tIns="0" rIns="0" bIns="0" rtlCol="0">
            <a:spAutoFit/>
          </a:bodyPr>
          <a:lstStyle/>
          <a:p>
            <a:pPr algn="ctr"/>
            <a:r>
              <a:rPr lang="en-US" sz="600" b="1" dirty="0">
                <a:solidFill>
                  <a:schemeClr val="bg1"/>
                </a:solidFill>
              </a:rPr>
              <a:t>14,306</a:t>
            </a:r>
            <a:endParaRPr lang="en-GB" sz="600" b="1" dirty="0">
              <a:solidFill>
                <a:schemeClr val="bg1"/>
              </a:solidFill>
            </a:endParaRPr>
          </a:p>
        </p:txBody>
      </p:sp>
      <p:cxnSp>
        <p:nvCxnSpPr>
          <p:cNvPr id="146" name="!!2">
            <a:extLst>
              <a:ext uri="{FF2B5EF4-FFF2-40B4-BE49-F238E27FC236}">
                <a16:creationId xmlns:a16="http://schemas.microsoft.com/office/drawing/2014/main" id="{11318585-DB20-C9DD-81C0-8A00DBFE7D78}"/>
              </a:ext>
            </a:extLst>
          </p:cNvPr>
          <p:cNvCxnSpPr/>
          <p:nvPr/>
        </p:nvCxnSpPr>
        <p:spPr>
          <a:xfrm flipH="1">
            <a:off x="3934157" y="3265101"/>
            <a:ext cx="398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3">
            <a:extLst>
              <a:ext uri="{FF2B5EF4-FFF2-40B4-BE49-F238E27FC236}">
                <a16:creationId xmlns:a16="http://schemas.microsoft.com/office/drawing/2014/main" id="{843A5FA5-3CBF-BFE7-CA2D-775C294950D4}"/>
              </a:ext>
            </a:extLst>
          </p:cNvPr>
          <p:cNvCxnSpPr/>
          <p:nvPr/>
        </p:nvCxnSpPr>
        <p:spPr>
          <a:xfrm flipH="1">
            <a:off x="4444864" y="3104299"/>
            <a:ext cx="398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4">
            <a:extLst>
              <a:ext uri="{FF2B5EF4-FFF2-40B4-BE49-F238E27FC236}">
                <a16:creationId xmlns:a16="http://schemas.microsoft.com/office/drawing/2014/main" id="{79FCAEFE-E9EA-D86E-4D00-8CDDE5F11204}"/>
              </a:ext>
            </a:extLst>
          </p:cNvPr>
          <p:cNvCxnSpPr/>
          <p:nvPr/>
        </p:nvCxnSpPr>
        <p:spPr>
          <a:xfrm flipH="1">
            <a:off x="4960622" y="2892356"/>
            <a:ext cx="398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5">
            <a:extLst>
              <a:ext uri="{FF2B5EF4-FFF2-40B4-BE49-F238E27FC236}">
                <a16:creationId xmlns:a16="http://schemas.microsoft.com/office/drawing/2014/main" id="{A9E8C2C3-5C4F-00FF-AD88-501BB5FF6046}"/>
              </a:ext>
            </a:extLst>
          </p:cNvPr>
          <p:cNvCxnSpPr>
            <a:cxnSpLocks/>
          </p:cNvCxnSpPr>
          <p:nvPr/>
        </p:nvCxnSpPr>
        <p:spPr>
          <a:xfrm flipH="1">
            <a:off x="5472568" y="2938422"/>
            <a:ext cx="398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341C449C-1B37-72CA-BD92-F19D8FB95828}"/>
              </a:ext>
            </a:extLst>
          </p:cNvPr>
          <p:cNvSpPr txBox="1"/>
          <p:nvPr/>
        </p:nvSpPr>
        <p:spPr>
          <a:xfrm>
            <a:off x="5964398" y="3850505"/>
            <a:ext cx="842469" cy="274810"/>
          </a:xfrm>
          <a:prstGeom prst="rect">
            <a:avLst/>
          </a:prstGeom>
          <a:noFill/>
        </p:spPr>
        <p:txBody>
          <a:bodyPr wrap="square" rtlCol="0">
            <a:spAutoFit/>
          </a:bodyPr>
          <a:lstStyle/>
          <a:p>
            <a:pPr algn="ctr"/>
            <a:r>
              <a:rPr lang="en-US" sz="1050" b="1" dirty="0">
                <a:solidFill>
                  <a:schemeClr val="accent1"/>
                </a:solidFill>
              </a:rPr>
              <a:t>2021</a:t>
            </a:r>
            <a:endParaRPr lang="en-GB" sz="1050" b="1" dirty="0">
              <a:solidFill>
                <a:schemeClr val="accent1"/>
              </a:solidFill>
            </a:endParaRPr>
          </a:p>
        </p:txBody>
      </p:sp>
      <p:sp>
        <p:nvSpPr>
          <p:cNvPr id="140" name="Rectangle 139">
            <a:extLst>
              <a:ext uri="{FF2B5EF4-FFF2-40B4-BE49-F238E27FC236}">
                <a16:creationId xmlns:a16="http://schemas.microsoft.com/office/drawing/2014/main" id="{9D575480-AC80-7296-66DF-DF407DAC5104}"/>
              </a:ext>
            </a:extLst>
          </p:cNvPr>
          <p:cNvSpPr/>
          <p:nvPr/>
        </p:nvSpPr>
        <p:spPr>
          <a:xfrm>
            <a:off x="6003145" y="2256561"/>
            <a:ext cx="754136" cy="13443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900" dirty="0"/>
          </a:p>
        </p:txBody>
      </p:sp>
      <p:cxnSp>
        <p:nvCxnSpPr>
          <p:cNvPr id="174" name="Straight Connector 173">
            <a:extLst>
              <a:ext uri="{FF2B5EF4-FFF2-40B4-BE49-F238E27FC236}">
                <a16:creationId xmlns:a16="http://schemas.microsoft.com/office/drawing/2014/main" id="{E792D741-1CCC-38D5-DA9E-7DC7BF7F379F}"/>
              </a:ext>
            </a:extLst>
          </p:cNvPr>
          <p:cNvCxnSpPr>
            <a:cxnSpLocks/>
          </p:cNvCxnSpPr>
          <p:nvPr/>
        </p:nvCxnSpPr>
        <p:spPr>
          <a:xfrm>
            <a:off x="3934157" y="3639101"/>
            <a:ext cx="28188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10">
            <a:extLst>
              <a:ext uri="{FF2B5EF4-FFF2-40B4-BE49-F238E27FC236}">
                <a16:creationId xmlns:a16="http://schemas.microsoft.com/office/drawing/2014/main" id="{459625BC-73C5-8944-E0E2-6371328D68EF}"/>
              </a:ext>
            </a:extLst>
          </p:cNvPr>
          <p:cNvCxnSpPr>
            <a:cxnSpLocks/>
          </p:cNvCxnSpPr>
          <p:nvPr/>
        </p:nvCxnSpPr>
        <p:spPr>
          <a:xfrm>
            <a:off x="4133473" y="3639101"/>
            <a:ext cx="0" cy="137724"/>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176" name="!!Straight Connector 52">
            <a:extLst>
              <a:ext uri="{FF2B5EF4-FFF2-40B4-BE49-F238E27FC236}">
                <a16:creationId xmlns:a16="http://schemas.microsoft.com/office/drawing/2014/main" id="{B352C09F-71EA-3FC9-C2FE-9F6618A6511A}"/>
              </a:ext>
            </a:extLst>
          </p:cNvPr>
          <p:cNvCxnSpPr>
            <a:cxnSpLocks/>
          </p:cNvCxnSpPr>
          <p:nvPr/>
        </p:nvCxnSpPr>
        <p:spPr>
          <a:xfrm>
            <a:off x="4646277" y="3639101"/>
            <a:ext cx="0" cy="137724"/>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177" name="!!Straight Connector 53">
            <a:extLst>
              <a:ext uri="{FF2B5EF4-FFF2-40B4-BE49-F238E27FC236}">
                <a16:creationId xmlns:a16="http://schemas.microsoft.com/office/drawing/2014/main" id="{09B3F076-70EB-FFDC-2A90-CAC94C266798}"/>
              </a:ext>
            </a:extLst>
          </p:cNvPr>
          <p:cNvCxnSpPr>
            <a:cxnSpLocks/>
          </p:cNvCxnSpPr>
          <p:nvPr/>
        </p:nvCxnSpPr>
        <p:spPr>
          <a:xfrm>
            <a:off x="5159080" y="3639101"/>
            <a:ext cx="0" cy="137724"/>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178" name="!!Straight Connector 63">
            <a:extLst>
              <a:ext uri="{FF2B5EF4-FFF2-40B4-BE49-F238E27FC236}">
                <a16:creationId xmlns:a16="http://schemas.microsoft.com/office/drawing/2014/main" id="{F88FDF58-23BD-1729-A5B2-FA136F476911}"/>
              </a:ext>
            </a:extLst>
          </p:cNvPr>
          <p:cNvCxnSpPr>
            <a:cxnSpLocks/>
          </p:cNvCxnSpPr>
          <p:nvPr/>
        </p:nvCxnSpPr>
        <p:spPr>
          <a:xfrm>
            <a:off x="5670068" y="3639101"/>
            <a:ext cx="0" cy="137724"/>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179" name="!!Straight Connector 64">
            <a:extLst>
              <a:ext uri="{FF2B5EF4-FFF2-40B4-BE49-F238E27FC236}">
                <a16:creationId xmlns:a16="http://schemas.microsoft.com/office/drawing/2014/main" id="{6023FB71-D611-49F7-4AF4-610C03287049}"/>
              </a:ext>
            </a:extLst>
          </p:cNvPr>
          <p:cNvCxnSpPr>
            <a:cxnSpLocks/>
          </p:cNvCxnSpPr>
          <p:nvPr/>
        </p:nvCxnSpPr>
        <p:spPr>
          <a:xfrm>
            <a:off x="6380213" y="3639101"/>
            <a:ext cx="0" cy="137724"/>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grpSp>
        <p:nvGrpSpPr>
          <p:cNvPr id="31" name="Group 30" hidden="1">
            <a:extLst>
              <a:ext uri="{FF2B5EF4-FFF2-40B4-BE49-F238E27FC236}">
                <a16:creationId xmlns:a16="http://schemas.microsoft.com/office/drawing/2014/main" id="{2692AC78-D308-92B9-579D-B8708C0FFA3F}"/>
              </a:ext>
            </a:extLst>
          </p:cNvPr>
          <p:cNvGrpSpPr>
            <a:grpSpLocks/>
          </p:cNvGrpSpPr>
          <p:nvPr/>
        </p:nvGrpSpPr>
        <p:grpSpPr>
          <a:xfrm>
            <a:off x="6337222" y="1081499"/>
            <a:ext cx="754136" cy="2519383"/>
            <a:chOff x="6337222" y="1081499"/>
            <a:chExt cx="754136" cy="2519383"/>
          </a:xfrm>
          <a:solidFill>
            <a:schemeClr val="bg2"/>
          </a:solidFill>
        </p:grpSpPr>
        <p:sp>
          <p:nvSpPr>
            <p:cNvPr id="181" name="Rectangle 180">
              <a:extLst>
                <a:ext uri="{FF2B5EF4-FFF2-40B4-BE49-F238E27FC236}">
                  <a16:creationId xmlns:a16="http://schemas.microsoft.com/office/drawing/2014/main" id="{966D5097-453F-07BB-872E-ADD210A50FED}"/>
                </a:ext>
              </a:extLst>
            </p:cNvPr>
            <p:cNvSpPr>
              <a:spLocks/>
            </p:cNvSpPr>
            <p:nvPr/>
          </p:nvSpPr>
          <p:spPr>
            <a:xfrm>
              <a:off x="6337222" y="1081499"/>
              <a:ext cx="754136" cy="5629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900" dirty="0"/>
            </a:p>
          </p:txBody>
        </p:sp>
        <p:sp>
          <p:nvSpPr>
            <p:cNvPr id="182" name="Rectangle 181">
              <a:extLst>
                <a:ext uri="{FF2B5EF4-FFF2-40B4-BE49-F238E27FC236}">
                  <a16:creationId xmlns:a16="http://schemas.microsoft.com/office/drawing/2014/main" id="{517E3B49-9490-60A1-D068-D28D6DE64E55}"/>
                </a:ext>
              </a:extLst>
            </p:cNvPr>
            <p:cNvSpPr>
              <a:spLocks/>
            </p:cNvSpPr>
            <p:nvPr/>
          </p:nvSpPr>
          <p:spPr>
            <a:xfrm>
              <a:off x="6337222" y="1644454"/>
              <a:ext cx="754136" cy="11576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900" dirty="0"/>
            </a:p>
          </p:txBody>
        </p:sp>
        <p:sp>
          <p:nvSpPr>
            <p:cNvPr id="183" name="Rectangle 182">
              <a:extLst>
                <a:ext uri="{FF2B5EF4-FFF2-40B4-BE49-F238E27FC236}">
                  <a16:creationId xmlns:a16="http://schemas.microsoft.com/office/drawing/2014/main" id="{96C446E9-B5F6-0A3A-1F32-06FCCEAB38B1}"/>
                </a:ext>
              </a:extLst>
            </p:cNvPr>
            <p:cNvSpPr>
              <a:spLocks/>
            </p:cNvSpPr>
            <p:nvPr/>
          </p:nvSpPr>
          <p:spPr>
            <a:xfrm>
              <a:off x="6337222" y="2799410"/>
              <a:ext cx="754136" cy="8014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900" dirty="0"/>
            </a:p>
          </p:txBody>
        </p:sp>
      </p:grpSp>
      <p:sp>
        <p:nvSpPr>
          <p:cNvPr id="62" name="TextBox 61">
            <a:extLst>
              <a:ext uri="{FF2B5EF4-FFF2-40B4-BE49-F238E27FC236}">
                <a16:creationId xmlns:a16="http://schemas.microsoft.com/office/drawing/2014/main" id="{FC9E3827-D04D-2D9C-F743-F0003BC42E7E}"/>
              </a:ext>
            </a:extLst>
          </p:cNvPr>
          <p:cNvSpPr txBox="1"/>
          <p:nvPr/>
        </p:nvSpPr>
        <p:spPr>
          <a:xfrm>
            <a:off x="360047" y="2748947"/>
            <a:ext cx="2590119" cy="484748"/>
          </a:xfrm>
          <a:prstGeom prst="rect">
            <a:avLst/>
          </a:prstGeom>
          <a:noFill/>
        </p:spPr>
        <p:txBody>
          <a:bodyPr wrap="square" lIns="0" tIns="0" rIns="0" bIns="0" rtlCol="0">
            <a:spAutoFit/>
          </a:bodyPr>
          <a:lstStyle/>
          <a:p>
            <a:pPr defTabSz="685800"/>
            <a:r>
              <a:rPr lang="en-US" sz="1050" dirty="0"/>
              <a:t>On average we pay more than </a:t>
            </a:r>
            <a:r>
              <a:rPr lang="en-US" sz="1050" b="1" dirty="0">
                <a:solidFill>
                  <a:schemeClr val="accent2"/>
                </a:solidFill>
              </a:rPr>
              <a:t>65</a:t>
            </a:r>
            <a:r>
              <a:rPr lang="en-US" sz="1050" dirty="0"/>
              <a:t> accident and illness claims every single day.</a:t>
            </a:r>
          </a:p>
          <a:p>
            <a:pPr defTabSz="685800"/>
            <a:endParaRPr lang="en-US" sz="1050" dirty="0"/>
          </a:p>
        </p:txBody>
      </p:sp>
      <p:grpSp>
        <p:nvGrpSpPr>
          <p:cNvPr id="63" name="Group 62">
            <a:extLst>
              <a:ext uri="{FF2B5EF4-FFF2-40B4-BE49-F238E27FC236}">
                <a16:creationId xmlns:a16="http://schemas.microsoft.com/office/drawing/2014/main" id="{6FC65DEB-655C-DC0F-777B-BB5D06E46BDF}"/>
              </a:ext>
            </a:extLst>
          </p:cNvPr>
          <p:cNvGrpSpPr>
            <a:grpSpLocks noChangeAspect="1"/>
          </p:cNvGrpSpPr>
          <p:nvPr/>
        </p:nvGrpSpPr>
        <p:grpSpPr>
          <a:xfrm>
            <a:off x="8171056" y="4806011"/>
            <a:ext cx="782444" cy="167956"/>
            <a:chOff x="4579941" y="3142620"/>
            <a:chExt cx="2725101" cy="584956"/>
          </a:xfrm>
        </p:grpSpPr>
        <p:sp>
          <p:nvSpPr>
            <p:cNvPr id="64" name="Freeform: Shape 63">
              <a:extLst>
                <a:ext uri="{FF2B5EF4-FFF2-40B4-BE49-F238E27FC236}">
                  <a16:creationId xmlns:a16="http://schemas.microsoft.com/office/drawing/2014/main" id="{1498CF98-FC8C-21BF-50F8-B08D6032536F}"/>
                </a:ext>
              </a:extLst>
            </p:cNvPr>
            <p:cNvSpPr/>
            <p:nvPr userDrawn="1"/>
          </p:nvSpPr>
          <p:spPr>
            <a:xfrm flipV="1">
              <a:off x="4579941" y="3142646"/>
              <a:ext cx="422095" cy="584926"/>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accent2"/>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65" name="Freeform: Shape 64">
              <a:extLst>
                <a:ext uri="{FF2B5EF4-FFF2-40B4-BE49-F238E27FC236}">
                  <a16:creationId xmlns:a16="http://schemas.microsoft.com/office/drawing/2014/main" id="{611A11A4-6C04-3E0A-0406-3F36E1F8E4F9}"/>
                </a:ext>
              </a:extLst>
            </p:cNvPr>
            <p:cNvSpPr/>
            <p:nvPr userDrawn="1"/>
          </p:nvSpPr>
          <p:spPr>
            <a:xfrm flipV="1">
              <a:off x="5413287" y="3236734"/>
              <a:ext cx="1891755" cy="406440"/>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nvGrpSpPr>
            <p:cNvPr id="66" name="Group 65">
              <a:extLst>
                <a:ext uri="{FF2B5EF4-FFF2-40B4-BE49-F238E27FC236}">
                  <a16:creationId xmlns:a16="http://schemas.microsoft.com/office/drawing/2014/main" id="{19E0C9B3-39DC-F905-AC9B-ADFE56618B48}"/>
                </a:ext>
              </a:extLst>
            </p:cNvPr>
            <p:cNvGrpSpPr/>
            <p:nvPr userDrawn="1"/>
          </p:nvGrpSpPr>
          <p:grpSpPr>
            <a:xfrm>
              <a:off x="4792605" y="3142620"/>
              <a:ext cx="424314" cy="584956"/>
              <a:chOff x="2765096" y="3864547"/>
              <a:chExt cx="452875" cy="624330"/>
            </a:xfrm>
          </p:grpSpPr>
          <p:sp>
            <p:nvSpPr>
              <p:cNvPr id="67" name="Freeform: Shape 66">
                <a:extLst>
                  <a:ext uri="{FF2B5EF4-FFF2-40B4-BE49-F238E27FC236}">
                    <a16:creationId xmlns:a16="http://schemas.microsoft.com/office/drawing/2014/main" id="{72CB0642-FB8C-5F4F-B97B-8AB37BBAECEA}"/>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accent5"/>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75" name="Freeform: Shape 74">
                <a:extLst>
                  <a:ext uri="{FF2B5EF4-FFF2-40B4-BE49-F238E27FC236}">
                    <a16:creationId xmlns:a16="http://schemas.microsoft.com/office/drawing/2014/main" id="{A3C1CB3C-846F-EEAC-850B-965137912BF1}"/>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accent1"/>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grpSp>
      <p:cxnSp>
        <p:nvCxnSpPr>
          <p:cNvPr id="2" name="!!1">
            <a:extLst>
              <a:ext uri="{FF2B5EF4-FFF2-40B4-BE49-F238E27FC236}">
                <a16:creationId xmlns:a16="http://schemas.microsoft.com/office/drawing/2014/main" id="{9B669990-42FD-8DA6-0183-5A9F5A957EE5}"/>
              </a:ext>
            </a:extLst>
          </p:cNvPr>
          <p:cNvCxnSpPr>
            <a:cxnSpLocks/>
          </p:cNvCxnSpPr>
          <p:nvPr/>
        </p:nvCxnSpPr>
        <p:spPr>
          <a:xfrm flipH="1">
            <a:off x="6005994" y="2710729"/>
            <a:ext cx="7278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20313">
            <a:extLst>
              <a:ext uri="{FF2B5EF4-FFF2-40B4-BE49-F238E27FC236}">
                <a16:creationId xmlns:a16="http://schemas.microsoft.com/office/drawing/2014/main" id="{7DA9330D-E858-B0FF-F70D-58FD6488BF2F}"/>
              </a:ext>
            </a:extLst>
          </p:cNvPr>
          <p:cNvSpPr txBox="1"/>
          <p:nvPr/>
        </p:nvSpPr>
        <p:spPr>
          <a:xfrm>
            <a:off x="6023755" y="2389651"/>
            <a:ext cx="729268" cy="184666"/>
          </a:xfrm>
          <a:prstGeom prst="rect">
            <a:avLst/>
          </a:prstGeom>
          <a:noFill/>
        </p:spPr>
        <p:txBody>
          <a:bodyPr wrap="square" lIns="0" tIns="0" rIns="0" bIns="0" rtlCol="0">
            <a:spAutoFit/>
          </a:bodyPr>
          <a:lstStyle/>
          <a:p>
            <a:pPr algn="ctr"/>
            <a:r>
              <a:rPr lang="en-US" sz="1200" b="1" dirty="0">
                <a:solidFill>
                  <a:schemeClr val="bg1"/>
                </a:solidFill>
              </a:rPr>
              <a:t>16,652</a:t>
            </a:r>
          </a:p>
        </p:txBody>
      </p:sp>
      <p:grpSp>
        <p:nvGrpSpPr>
          <p:cNvPr id="10" name="Group 9">
            <a:extLst>
              <a:ext uri="{FF2B5EF4-FFF2-40B4-BE49-F238E27FC236}">
                <a16:creationId xmlns:a16="http://schemas.microsoft.com/office/drawing/2014/main" id="{2B21C928-2D5E-4F05-9282-552F3DE7FB28}"/>
              </a:ext>
            </a:extLst>
          </p:cNvPr>
          <p:cNvGrpSpPr/>
          <p:nvPr/>
        </p:nvGrpSpPr>
        <p:grpSpPr>
          <a:xfrm>
            <a:off x="7209985" y="766028"/>
            <a:ext cx="1457267" cy="1457267"/>
            <a:chOff x="7279795" y="852407"/>
            <a:chExt cx="1457267" cy="1457267"/>
          </a:xfrm>
        </p:grpSpPr>
        <p:sp>
          <p:nvSpPr>
            <p:cNvPr id="11" name="Oval 10">
              <a:extLst>
                <a:ext uri="{FF2B5EF4-FFF2-40B4-BE49-F238E27FC236}">
                  <a16:creationId xmlns:a16="http://schemas.microsoft.com/office/drawing/2014/main" id="{36CCACF5-44A1-CB21-588D-B533D4083E83}"/>
                </a:ext>
              </a:extLst>
            </p:cNvPr>
            <p:cNvSpPr/>
            <p:nvPr/>
          </p:nvSpPr>
          <p:spPr>
            <a:xfrm>
              <a:off x="7279795" y="852407"/>
              <a:ext cx="1457267" cy="145726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Icon&#10;&#10;Description automatically generated">
              <a:extLst>
                <a:ext uri="{FF2B5EF4-FFF2-40B4-BE49-F238E27FC236}">
                  <a16:creationId xmlns:a16="http://schemas.microsoft.com/office/drawing/2014/main" id="{F5C5E39E-FE6C-C669-8B28-443B82DBE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3484" y="923951"/>
              <a:ext cx="469889" cy="469889"/>
            </a:xfrm>
            <a:prstGeom prst="rect">
              <a:avLst/>
            </a:prstGeom>
          </p:spPr>
        </p:pic>
        <p:sp>
          <p:nvSpPr>
            <p:cNvPr id="13" name="TextBox 12">
              <a:extLst>
                <a:ext uri="{FF2B5EF4-FFF2-40B4-BE49-F238E27FC236}">
                  <a16:creationId xmlns:a16="http://schemas.microsoft.com/office/drawing/2014/main" id="{6063E8E7-795C-FF2C-9660-56A708D32DF7}"/>
                </a:ext>
              </a:extLst>
            </p:cNvPr>
            <p:cNvSpPr txBox="1"/>
            <p:nvPr/>
          </p:nvSpPr>
          <p:spPr>
            <a:xfrm>
              <a:off x="7352301" y="1351083"/>
              <a:ext cx="1312254" cy="369332"/>
            </a:xfrm>
            <a:prstGeom prst="rect">
              <a:avLst/>
            </a:prstGeom>
            <a:noFill/>
          </p:spPr>
          <p:txBody>
            <a:bodyPr wrap="square" rtlCol="0">
              <a:spAutoFit/>
            </a:bodyPr>
            <a:lstStyle/>
            <a:p>
              <a:pPr algn="ctr"/>
              <a:r>
                <a:rPr lang="en-US" dirty="0">
                  <a:latin typeface="+mj-lt"/>
                </a:rPr>
                <a:t>£14.5m</a:t>
              </a:r>
              <a:endParaRPr lang="en-GB" dirty="0">
                <a:latin typeface="+mj-lt"/>
              </a:endParaRPr>
            </a:p>
          </p:txBody>
        </p:sp>
        <p:sp>
          <p:nvSpPr>
            <p:cNvPr id="16" name="TextBox 15">
              <a:extLst>
                <a:ext uri="{FF2B5EF4-FFF2-40B4-BE49-F238E27FC236}">
                  <a16:creationId xmlns:a16="http://schemas.microsoft.com/office/drawing/2014/main" id="{871006A1-B010-8432-C36E-506D331EA48D}"/>
                </a:ext>
              </a:extLst>
            </p:cNvPr>
            <p:cNvSpPr txBox="1"/>
            <p:nvPr/>
          </p:nvSpPr>
          <p:spPr>
            <a:xfrm>
              <a:off x="7606264" y="1738045"/>
              <a:ext cx="804328" cy="276999"/>
            </a:xfrm>
            <a:prstGeom prst="rect">
              <a:avLst/>
            </a:prstGeom>
            <a:noFill/>
          </p:spPr>
          <p:txBody>
            <a:bodyPr wrap="square" lIns="0" tIns="0" rIns="0" bIns="0" rtlCol="0">
              <a:spAutoFit/>
            </a:bodyPr>
            <a:lstStyle/>
            <a:p>
              <a:pPr algn="ctr" defTabSz="685800"/>
              <a:r>
                <a:rPr lang="en-US" sz="900" dirty="0"/>
                <a:t>Total value of claims paid </a:t>
              </a:r>
            </a:p>
          </p:txBody>
        </p:sp>
      </p:grpSp>
      <p:grpSp>
        <p:nvGrpSpPr>
          <p:cNvPr id="17" name="Group 16">
            <a:extLst>
              <a:ext uri="{FF2B5EF4-FFF2-40B4-BE49-F238E27FC236}">
                <a16:creationId xmlns:a16="http://schemas.microsoft.com/office/drawing/2014/main" id="{2A6BDDEA-D651-A25C-D961-E3B05DE69D06}"/>
              </a:ext>
            </a:extLst>
          </p:cNvPr>
          <p:cNvGrpSpPr/>
          <p:nvPr/>
        </p:nvGrpSpPr>
        <p:grpSpPr>
          <a:xfrm>
            <a:off x="7209985" y="2632126"/>
            <a:ext cx="1457267" cy="1457267"/>
            <a:chOff x="7401547" y="3133345"/>
            <a:chExt cx="1457267" cy="1457267"/>
          </a:xfrm>
        </p:grpSpPr>
        <p:grpSp>
          <p:nvGrpSpPr>
            <p:cNvPr id="18" name="Group 17">
              <a:extLst>
                <a:ext uri="{FF2B5EF4-FFF2-40B4-BE49-F238E27FC236}">
                  <a16:creationId xmlns:a16="http://schemas.microsoft.com/office/drawing/2014/main" id="{5854580A-933F-B1E3-B56E-3BAB770F123D}"/>
                </a:ext>
              </a:extLst>
            </p:cNvPr>
            <p:cNvGrpSpPr/>
            <p:nvPr/>
          </p:nvGrpSpPr>
          <p:grpSpPr>
            <a:xfrm>
              <a:off x="7401547" y="3133345"/>
              <a:ext cx="1457267" cy="1457267"/>
              <a:chOff x="7279795" y="852407"/>
              <a:chExt cx="1457267" cy="1457267"/>
            </a:xfrm>
          </p:grpSpPr>
          <p:sp>
            <p:nvSpPr>
              <p:cNvPr id="23" name="Oval 22">
                <a:extLst>
                  <a:ext uri="{FF2B5EF4-FFF2-40B4-BE49-F238E27FC236}">
                    <a16:creationId xmlns:a16="http://schemas.microsoft.com/office/drawing/2014/main" id="{17F2DC8A-342B-FC36-36A4-6797AAB5C2CF}"/>
                  </a:ext>
                </a:extLst>
              </p:cNvPr>
              <p:cNvSpPr/>
              <p:nvPr/>
            </p:nvSpPr>
            <p:spPr>
              <a:xfrm>
                <a:off x="7279795" y="852407"/>
                <a:ext cx="1457267" cy="145726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F00E76D8-49FF-2B68-B69C-9795822809BB}"/>
                  </a:ext>
                </a:extLst>
              </p:cNvPr>
              <p:cNvSpPr txBox="1"/>
              <p:nvPr/>
            </p:nvSpPr>
            <p:spPr>
              <a:xfrm>
                <a:off x="7352301" y="1351083"/>
                <a:ext cx="1312254" cy="369332"/>
              </a:xfrm>
              <a:prstGeom prst="rect">
                <a:avLst/>
              </a:prstGeom>
              <a:noFill/>
            </p:spPr>
            <p:txBody>
              <a:bodyPr wrap="square" rtlCol="0">
                <a:spAutoFit/>
              </a:bodyPr>
              <a:lstStyle/>
              <a:p>
                <a:pPr algn="ctr"/>
                <a:r>
                  <a:rPr lang="en-US" dirty="0">
                    <a:latin typeface="+mj-lt"/>
                  </a:rPr>
                  <a:t>65,523</a:t>
                </a:r>
                <a:endParaRPr lang="en-GB" dirty="0">
                  <a:latin typeface="+mj-lt"/>
                </a:endParaRPr>
              </a:p>
            </p:txBody>
          </p:sp>
          <p:sp>
            <p:nvSpPr>
              <p:cNvPr id="25" name="TextBox 24">
                <a:extLst>
                  <a:ext uri="{FF2B5EF4-FFF2-40B4-BE49-F238E27FC236}">
                    <a16:creationId xmlns:a16="http://schemas.microsoft.com/office/drawing/2014/main" id="{018BEDFE-81EF-7A55-D1E8-D430D1B264FB}"/>
                  </a:ext>
                </a:extLst>
              </p:cNvPr>
              <p:cNvSpPr txBox="1"/>
              <p:nvPr/>
            </p:nvSpPr>
            <p:spPr>
              <a:xfrm>
                <a:off x="7428561" y="1733249"/>
                <a:ext cx="1159734" cy="415498"/>
              </a:xfrm>
              <a:prstGeom prst="rect">
                <a:avLst/>
              </a:prstGeom>
              <a:noFill/>
            </p:spPr>
            <p:txBody>
              <a:bodyPr wrap="square" lIns="0" tIns="0" rIns="0" bIns="0" rtlCol="0">
                <a:spAutoFit/>
              </a:bodyPr>
              <a:lstStyle/>
              <a:p>
                <a:pPr algn="ctr" defTabSz="685800"/>
                <a:r>
                  <a:rPr lang="en-US" sz="900" dirty="0"/>
                  <a:t>Total number</a:t>
                </a:r>
                <a:br>
                  <a:rPr lang="en-US" sz="900" dirty="0"/>
                </a:br>
                <a:r>
                  <a:rPr lang="en-US" sz="900" dirty="0"/>
                  <a:t> of days paid for hospital stays</a:t>
                </a:r>
              </a:p>
            </p:txBody>
          </p:sp>
        </p:grpSp>
        <p:pic>
          <p:nvPicPr>
            <p:cNvPr id="22" name="Picture 21" descr="Icon&#10;&#10;Description automatically generated">
              <a:extLst>
                <a:ext uri="{FF2B5EF4-FFF2-40B4-BE49-F238E27FC236}">
                  <a16:creationId xmlns:a16="http://schemas.microsoft.com/office/drawing/2014/main" id="{1B509627-3C14-6762-D6E8-90942E0D5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448" y="3215997"/>
              <a:ext cx="420055" cy="420055"/>
            </a:xfrm>
            <a:prstGeom prst="rect">
              <a:avLst/>
            </a:prstGeom>
          </p:spPr>
        </p:pic>
      </p:grpSp>
      <p:sp>
        <p:nvSpPr>
          <p:cNvPr id="3" name="TextBox 2">
            <a:extLst>
              <a:ext uri="{FF2B5EF4-FFF2-40B4-BE49-F238E27FC236}">
                <a16:creationId xmlns:a16="http://schemas.microsoft.com/office/drawing/2014/main" id="{1D3E01D7-263F-6AE1-B782-738721A0CCF2}"/>
              </a:ext>
            </a:extLst>
          </p:cNvPr>
          <p:cNvSpPr txBox="1"/>
          <p:nvPr/>
        </p:nvSpPr>
        <p:spPr>
          <a:xfrm>
            <a:off x="358775" y="4771861"/>
            <a:ext cx="3364262" cy="92333"/>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effectLst/>
                <a:uLnTx/>
                <a:uFillTx/>
                <a:ea typeface="+mn-ea"/>
                <a:cs typeface="+mn-cs"/>
              </a:rPr>
              <a:t>Source: MetLife UK protection claims annual portfolios 2016-2021</a:t>
            </a:r>
          </a:p>
        </p:txBody>
      </p:sp>
    </p:spTree>
    <p:extLst>
      <p:ext uri="{BB962C8B-B14F-4D97-AF65-F5344CB8AC3E}">
        <p14:creationId xmlns:p14="http://schemas.microsoft.com/office/powerpoint/2010/main" val="2201281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6" presetClass="emph" presetSubtype="0" autoRev="1" fill="hold" nodeType="withEffect">
                                  <p:stCondLst>
                                    <p:cond delay="800"/>
                                  </p:stCondLst>
                                  <p:childTnLst>
                                    <p:animScale>
                                      <p:cBhvr>
                                        <p:cTn id="11" dur="200" fill="hold"/>
                                        <p:tgtEl>
                                          <p:spTgt spid="10"/>
                                        </p:tgtEl>
                                      </p:cBhvr>
                                      <p:by x="110000" y="110000"/>
                                    </p:animScale>
                                  </p:childTnLst>
                                </p:cTn>
                              </p:par>
                              <p:par>
                                <p:cTn id="12" presetID="53" presetClass="entr" presetSubtype="16" fill="hold" nodeType="withEffect">
                                  <p:stCondLst>
                                    <p:cond delay="80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6" presetClass="emph" presetSubtype="0" autoRev="1" fill="hold" nodeType="withEffect">
                                  <p:stCondLst>
                                    <p:cond delay="1100"/>
                                  </p:stCondLst>
                                  <p:childTnLst>
                                    <p:animScale>
                                      <p:cBhvr>
                                        <p:cTn id="18" dur="20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BC2222E-03F3-3612-8FCB-4BDA5E25BC59}"/>
              </a:ext>
            </a:extLst>
          </p:cNvPr>
          <p:cNvSpPr/>
          <p:nvPr/>
        </p:nvSpPr>
        <p:spPr>
          <a:xfrm>
            <a:off x="0" y="190989"/>
            <a:ext cx="1735200" cy="266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reeform: Shape 67">
            <a:extLst>
              <a:ext uri="{FF2B5EF4-FFF2-40B4-BE49-F238E27FC236}">
                <a16:creationId xmlns:a16="http://schemas.microsoft.com/office/drawing/2014/main" id="{A73038D6-F36F-08C3-1B02-E0ABF1992CEE}"/>
              </a:ext>
            </a:extLst>
          </p:cNvPr>
          <p:cNvSpPr/>
          <p:nvPr/>
        </p:nvSpPr>
        <p:spPr>
          <a:xfrm>
            <a:off x="0" y="0"/>
            <a:ext cx="9144000" cy="5143500"/>
          </a:xfrm>
          <a:custGeom>
            <a:avLst/>
            <a:gdLst>
              <a:gd name="connsiteX0" fmla="*/ 190500 w 9144000"/>
              <a:gd name="connsiteY0" fmla="*/ 190500 h 5143500"/>
              <a:gd name="connsiteX1" fmla="*/ 190500 w 9144000"/>
              <a:gd name="connsiteY1" fmla="*/ 4699000 h 5143500"/>
              <a:gd name="connsiteX2" fmla="*/ 8953500 w 9144000"/>
              <a:gd name="connsiteY2" fmla="*/ 4699000 h 5143500"/>
              <a:gd name="connsiteX3" fmla="*/ 8953500 w 9144000"/>
              <a:gd name="connsiteY3" fmla="*/ 190500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190500" y="190500"/>
                </a:moveTo>
                <a:lnTo>
                  <a:pt x="190500" y="4699000"/>
                </a:lnTo>
                <a:lnTo>
                  <a:pt x="8953500" y="4699000"/>
                </a:lnTo>
                <a:lnTo>
                  <a:pt x="8953500" y="190500"/>
                </a:lnTo>
                <a:close/>
                <a:moveTo>
                  <a:pt x="0" y="0"/>
                </a:moveTo>
                <a:lnTo>
                  <a:pt x="9144000" y="0"/>
                </a:lnTo>
                <a:lnTo>
                  <a:pt x="9144000" y="5143500"/>
                </a:lnTo>
                <a:lnTo>
                  <a:pt x="0"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01">
            <a:extLst>
              <a:ext uri="{FF2B5EF4-FFF2-40B4-BE49-F238E27FC236}">
                <a16:creationId xmlns:a16="http://schemas.microsoft.com/office/drawing/2014/main" id="{F3A5A404-4856-5D92-0E8D-A6188CDE9EE1}"/>
              </a:ext>
            </a:extLst>
          </p:cNvPr>
          <p:cNvSpPr txBox="1"/>
          <p:nvPr/>
        </p:nvSpPr>
        <p:spPr>
          <a:xfrm>
            <a:off x="167032" y="119021"/>
            <a:ext cx="639420" cy="338554"/>
          </a:xfrm>
          <a:prstGeom prst="rect">
            <a:avLst/>
          </a:prstGeom>
          <a:noFill/>
        </p:spPr>
        <p:txBody>
          <a:bodyPr wrap="square" rtlCol="0">
            <a:spAutoFit/>
          </a:bodyPr>
          <a:lstStyle/>
          <a:p>
            <a:r>
              <a:rPr lang="en-US" sz="1600" dirty="0">
                <a:solidFill>
                  <a:schemeClr val="tx1">
                    <a:alpha val="26000"/>
                  </a:schemeClr>
                </a:solidFill>
                <a:latin typeface="Georgia" panose="02040502050405020303" pitchFamily="18" charset="0"/>
              </a:rPr>
              <a:t>01</a:t>
            </a:r>
            <a:endParaRPr lang="en-GB" sz="1600" dirty="0">
              <a:solidFill>
                <a:schemeClr val="tx1">
                  <a:alpha val="26000"/>
                </a:schemeClr>
              </a:solidFill>
              <a:latin typeface="Georgia" panose="02040502050405020303" pitchFamily="18" charset="0"/>
            </a:endParaRPr>
          </a:p>
        </p:txBody>
      </p:sp>
      <p:cxnSp>
        <p:nvCxnSpPr>
          <p:cNvPr id="35" name="!!straight 1">
            <a:extLst>
              <a:ext uri="{FF2B5EF4-FFF2-40B4-BE49-F238E27FC236}">
                <a16:creationId xmlns:a16="http://schemas.microsoft.com/office/drawing/2014/main" id="{1C4875B9-BB03-49C2-38A6-114D58BBD38B}"/>
              </a:ext>
            </a:extLst>
          </p:cNvPr>
          <p:cNvCxnSpPr>
            <a:cxnSpLocks/>
          </p:cNvCxnSpPr>
          <p:nvPr/>
        </p:nvCxnSpPr>
        <p:spPr>
          <a:xfrm>
            <a:off x="290240" y="408240"/>
            <a:ext cx="1447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B759F7C-EDE4-44BA-159D-414EFAEBAA24}"/>
              </a:ext>
            </a:extLst>
          </p:cNvPr>
          <p:cNvSpPr txBox="1"/>
          <p:nvPr/>
        </p:nvSpPr>
        <p:spPr>
          <a:xfrm>
            <a:off x="574766" y="253309"/>
            <a:ext cx="1651901" cy="123111"/>
          </a:xfrm>
          <a:prstGeom prst="rect">
            <a:avLst/>
          </a:prstGeom>
          <a:noFill/>
        </p:spPr>
        <p:txBody>
          <a:bodyPr wrap="square" lIns="0" tIns="0" rIns="0" bIns="0" rtlCol="0">
            <a:spAutoFit/>
          </a:bodyPr>
          <a:lstStyle/>
          <a:p>
            <a:r>
              <a:rPr lang="en-US" sz="800" b="1" spc="100" dirty="0">
                <a:solidFill>
                  <a:schemeClr val="bg1"/>
                </a:solidFill>
              </a:rPr>
              <a:t>WHO IS METLIFE?</a:t>
            </a:r>
            <a:endParaRPr lang="en-GB" sz="800" b="1" spc="100" dirty="0">
              <a:solidFill>
                <a:schemeClr val="bg1"/>
              </a:solidFill>
            </a:endParaRPr>
          </a:p>
        </p:txBody>
      </p:sp>
      <p:sp>
        <p:nvSpPr>
          <p:cNvPr id="78" name="TextBox 77">
            <a:extLst>
              <a:ext uri="{FF2B5EF4-FFF2-40B4-BE49-F238E27FC236}">
                <a16:creationId xmlns:a16="http://schemas.microsoft.com/office/drawing/2014/main" id="{8E672D82-B049-C790-5507-F08B8F54FB65}"/>
              </a:ext>
            </a:extLst>
          </p:cNvPr>
          <p:cNvSpPr txBox="1"/>
          <p:nvPr/>
        </p:nvSpPr>
        <p:spPr>
          <a:xfrm>
            <a:off x="396855" y="764315"/>
            <a:ext cx="3279864" cy="664797"/>
          </a:xfrm>
          <a:prstGeom prst="rect">
            <a:avLst/>
          </a:prstGeom>
          <a:noFill/>
        </p:spPr>
        <p:txBody>
          <a:bodyPr wrap="square" lIns="0" tIns="0" rIns="0" bIns="0" rtlCol="0">
            <a:spAutoFit/>
          </a:bodyPr>
          <a:lstStyle/>
          <a:p>
            <a:pPr defTabSz="685800">
              <a:lnSpc>
                <a:spcPct val="90000"/>
              </a:lnSpc>
            </a:pPr>
            <a:r>
              <a:rPr lang="en-US" sz="2400" b="1" dirty="0">
                <a:latin typeface="Georgia"/>
              </a:rPr>
              <a:t>We’re</a:t>
            </a:r>
          </a:p>
          <a:p>
            <a:pPr defTabSz="685800">
              <a:lnSpc>
                <a:spcPct val="90000"/>
              </a:lnSpc>
              <a:tabLst>
                <a:tab pos="628650" algn="l"/>
              </a:tabLst>
            </a:pPr>
            <a:r>
              <a:rPr lang="en-US" sz="2400" b="1" dirty="0">
                <a:latin typeface="Georgia"/>
              </a:rPr>
              <a:t>	</a:t>
            </a:r>
            <a:r>
              <a:rPr lang="en-US" sz="2400" b="1" dirty="0">
                <a:solidFill>
                  <a:schemeClr val="accent2"/>
                </a:solidFill>
                <a:latin typeface="Georgia"/>
              </a:rPr>
              <a:t>award-winning</a:t>
            </a:r>
            <a:endParaRPr lang="en-GB" sz="2400" b="1" dirty="0">
              <a:solidFill>
                <a:schemeClr val="accent2"/>
              </a:solidFill>
              <a:latin typeface="Georgia"/>
            </a:endParaRPr>
          </a:p>
        </p:txBody>
      </p:sp>
      <p:grpSp>
        <p:nvGrpSpPr>
          <p:cNvPr id="31" name="Group 30" hidden="1">
            <a:extLst>
              <a:ext uri="{FF2B5EF4-FFF2-40B4-BE49-F238E27FC236}">
                <a16:creationId xmlns:a16="http://schemas.microsoft.com/office/drawing/2014/main" id="{2692AC78-D308-92B9-579D-B8708C0FFA3F}"/>
              </a:ext>
            </a:extLst>
          </p:cNvPr>
          <p:cNvGrpSpPr>
            <a:grpSpLocks/>
          </p:cNvGrpSpPr>
          <p:nvPr/>
        </p:nvGrpSpPr>
        <p:grpSpPr>
          <a:xfrm>
            <a:off x="6337222" y="1081499"/>
            <a:ext cx="754136" cy="2519383"/>
            <a:chOff x="6337222" y="1081499"/>
            <a:chExt cx="754136" cy="2519383"/>
          </a:xfrm>
          <a:solidFill>
            <a:schemeClr val="bg2"/>
          </a:solidFill>
        </p:grpSpPr>
        <p:sp>
          <p:nvSpPr>
            <p:cNvPr id="181" name="Rectangle 180">
              <a:extLst>
                <a:ext uri="{FF2B5EF4-FFF2-40B4-BE49-F238E27FC236}">
                  <a16:creationId xmlns:a16="http://schemas.microsoft.com/office/drawing/2014/main" id="{966D5097-453F-07BB-872E-ADD210A50FED}"/>
                </a:ext>
              </a:extLst>
            </p:cNvPr>
            <p:cNvSpPr>
              <a:spLocks/>
            </p:cNvSpPr>
            <p:nvPr/>
          </p:nvSpPr>
          <p:spPr>
            <a:xfrm>
              <a:off x="6337222" y="1081499"/>
              <a:ext cx="754136" cy="5629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900" dirty="0"/>
            </a:p>
          </p:txBody>
        </p:sp>
        <p:sp>
          <p:nvSpPr>
            <p:cNvPr id="182" name="Rectangle 181">
              <a:extLst>
                <a:ext uri="{FF2B5EF4-FFF2-40B4-BE49-F238E27FC236}">
                  <a16:creationId xmlns:a16="http://schemas.microsoft.com/office/drawing/2014/main" id="{517E3B49-9490-60A1-D068-D28D6DE64E55}"/>
                </a:ext>
              </a:extLst>
            </p:cNvPr>
            <p:cNvSpPr>
              <a:spLocks/>
            </p:cNvSpPr>
            <p:nvPr/>
          </p:nvSpPr>
          <p:spPr>
            <a:xfrm>
              <a:off x="6337222" y="1644454"/>
              <a:ext cx="754136" cy="11576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900" dirty="0"/>
            </a:p>
          </p:txBody>
        </p:sp>
        <p:sp>
          <p:nvSpPr>
            <p:cNvPr id="183" name="Rectangle 182">
              <a:extLst>
                <a:ext uri="{FF2B5EF4-FFF2-40B4-BE49-F238E27FC236}">
                  <a16:creationId xmlns:a16="http://schemas.microsoft.com/office/drawing/2014/main" id="{96C446E9-B5F6-0A3A-1F32-06FCCEAB38B1}"/>
                </a:ext>
              </a:extLst>
            </p:cNvPr>
            <p:cNvSpPr>
              <a:spLocks/>
            </p:cNvSpPr>
            <p:nvPr/>
          </p:nvSpPr>
          <p:spPr>
            <a:xfrm>
              <a:off x="6337222" y="2799410"/>
              <a:ext cx="754136" cy="8014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900" dirty="0"/>
            </a:p>
          </p:txBody>
        </p:sp>
      </p:grpSp>
      <p:sp>
        <p:nvSpPr>
          <p:cNvPr id="197" name="Rectangle 196">
            <a:extLst>
              <a:ext uri="{FF2B5EF4-FFF2-40B4-BE49-F238E27FC236}">
                <a16:creationId xmlns:a16="http://schemas.microsoft.com/office/drawing/2014/main" id="{D54E24B8-79D9-5307-FB53-45601E3F827E}"/>
              </a:ext>
            </a:extLst>
          </p:cNvPr>
          <p:cNvSpPr/>
          <p:nvPr/>
        </p:nvSpPr>
        <p:spPr>
          <a:xfrm>
            <a:off x="421414" y="3009742"/>
            <a:ext cx="1721988" cy="1347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38" name="Group 37">
            <a:extLst>
              <a:ext uri="{FF2B5EF4-FFF2-40B4-BE49-F238E27FC236}">
                <a16:creationId xmlns:a16="http://schemas.microsoft.com/office/drawing/2014/main" id="{39923729-751A-BD22-3458-47E880B65F7D}"/>
              </a:ext>
            </a:extLst>
          </p:cNvPr>
          <p:cNvGrpSpPr/>
          <p:nvPr/>
        </p:nvGrpSpPr>
        <p:grpSpPr>
          <a:xfrm>
            <a:off x="421414" y="1958695"/>
            <a:ext cx="1721988" cy="1100088"/>
            <a:chOff x="421414" y="1958695"/>
            <a:chExt cx="1721988" cy="1100088"/>
          </a:xfrm>
        </p:grpSpPr>
        <p:sp>
          <p:nvSpPr>
            <p:cNvPr id="11" name="Rectangle 10">
              <a:extLst>
                <a:ext uri="{FF2B5EF4-FFF2-40B4-BE49-F238E27FC236}">
                  <a16:creationId xmlns:a16="http://schemas.microsoft.com/office/drawing/2014/main" id="{818B2923-BA25-0CC6-FC48-BA94A33BFCDF}"/>
                </a:ext>
              </a:extLst>
            </p:cNvPr>
            <p:cNvSpPr/>
            <p:nvPr/>
          </p:nvSpPr>
          <p:spPr>
            <a:xfrm>
              <a:off x="421414" y="1958695"/>
              <a:ext cx="1721988" cy="1100088"/>
            </a:xfrm>
            <a:prstGeom prst="rect">
              <a:avLst/>
            </a:prstGeom>
            <a:blipFill>
              <a:blip r:embed="rId2">
                <a:extLst>
                  <a:ext uri="{BEBA8EAE-BF5A-486C-A8C5-ECC9F3942E4B}">
                    <a14:imgProps xmlns:a14="http://schemas.microsoft.com/office/drawing/2010/main">
                      <a14:imgLayer r:embed="rId3">
                        <a14:imgEffect>
                          <a14:brightnessContrast bright="-39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6" name="TextBox 15">
              <a:extLst>
                <a:ext uri="{FF2B5EF4-FFF2-40B4-BE49-F238E27FC236}">
                  <a16:creationId xmlns:a16="http://schemas.microsoft.com/office/drawing/2014/main" id="{D9696F5B-9A17-B492-ADBA-C60DDA53BB9A}"/>
                </a:ext>
              </a:extLst>
            </p:cNvPr>
            <p:cNvSpPr txBox="1"/>
            <p:nvPr/>
          </p:nvSpPr>
          <p:spPr>
            <a:xfrm>
              <a:off x="442489" y="2581941"/>
              <a:ext cx="1679839" cy="323165"/>
            </a:xfrm>
            <a:prstGeom prst="rect">
              <a:avLst/>
            </a:prstGeom>
            <a:noFill/>
          </p:spPr>
          <p:txBody>
            <a:bodyPr wrap="square" lIns="0" tIns="0" rIns="0" bIns="0" rtlCol="0">
              <a:spAutoFit/>
            </a:bodyPr>
            <a:lstStyle/>
            <a:p>
              <a:pPr algn="ctr"/>
              <a:r>
                <a:rPr lang="en-US" sz="1050" b="1" dirty="0">
                  <a:solidFill>
                    <a:schemeClr val="bg1"/>
                  </a:solidFill>
                </a:rPr>
                <a:t>Diversity in Finance</a:t>
              </a:r>
              <a:br>
                <a:rPr lang="en-US" sz="1050" b="1" dirty="0">
                  <a:solidFill>
                    <a:schemeClr val="bg1"/>
                  </a:solidFill>
                </a:rPr>
              </a:br>
              <a:r>
                <a:rPr lang="en-US" sz="1050" b="1" dirty="0">
                  <a:solidFill>
                    <a:schemeClr val="bg1"/>
                  </a:solidFill>
                </a:rPr>
                <a:t>Awards 2020</a:t>
              </a:r>
              <a:endParaRPr lang="en-GB" sz="1050" b="1" dirty="0">
                <a:solidFill>
                  <a:schemeClr val="bg1"/>
                </a:solidFill>
              </a:endParaRPr>
            </a:p>
          </p:txBody>
        </p:sp>
      </p:grpSp>
      <p:sp>
        <p:nvSpPr>
          <p:cNvPr id="92" name="TextBox 91">
            <a:extLst>
              <a:ext uri="{FF2B5EF4-FFF2-40B4-BE49-F238E27FC236}">
                <a16:creationId xmlns:a16="http://schemas.microsoft.com/office/drawing/2014/main" id="{946709F5-89D6-4970-166E-5DC84EA678C7}"/>
              </a:ext>
            </a:extLst>
          </p:cNvPr>
          <p:cNvSpPr txBox="1"/>
          <p:nvPr/>
        </p:nvSpPr>
        <p:spPr>
          <a:xfrm>
            <a:off x="442489" y="3165794"/>
            <a:ext cx="1679839" cy="300082"/>
          </a:xfrm>
          <a:prstGeom prst="rect">
            <a:avLst/>
          </a:prstGeom>
          <a:noFill/>
        </p:spPr>
        <p:txBody>
          <a:bodyPr wrap="square" lIns="0" tIns="0" rIns="0" bIns="0" rtlCol="0">
            <a:spAutoFit/>
          </a:bodyPr>
          <a:lstStyle/>
          <a:p>
            <a:pPr algn="ctr"/>
            <a:r>
              <a:rPr lang="en-US" sz="1050" b="1" dirty="0"/>
              <a:t>Winner:</a:t>
            </a:r>
          </a:p>
          <a:p>
            <a:pPr algn="ctr"/>
            <a:r>
              <a:rPr lang="en-US" sz="900" dirty="0"/>
              <a:t>Provider of the Year</a:t>
            </a:r>
            <a:endParaRPr lang="en-GB" sz="900" dirty="0"/>
          </a:p>
        </p:txBody>
      </p:sp>
      <p:sp>
        <p:nvSpPr>
          <p:cNvPr id="199" name="Rectangle 198">
            <a:extLst>
              <a:ext uri="{FF2B5EF4-FFF2-40B4-BE49-F238E27FC236}">
                <a16:creationId xmlns:a16="http://schemas.microsoft.com/office/drawing/2014/main" id="{F0FB92C4-2565-E2E5-86AB-9665A0E7B537}"/>
              </a:ext>
            </a:extLst>
          </p:cNvPr>
          <p:cNvSpPr/>
          <p:nvPr/>
        </p:nvSpPr>
        <p:spPr>
          <a:xfrm>
            <a:off x="4876170" y="3009742"/>
            <a:ext cx="1721988" cy="1347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40" name="Group 39">
            <a:extLst>
              <a:ext uri="{FF2B5EF4-FFF2-40B4-BE49-F238E27FC236}">
                <a16:creationId xmlns:a16="http://schemas.microsoft.com/office/drawing/2014/main" id="{D55B2206-CD8F-3251-AF66-FBB640B88F53}"/>
              </a:ext>
            </a:extLst>
          </p:cNvPr>
          <p:cNvGrpSpPr/>
          <p:nvPr/>
        </p:nvGrpSpPr>
        <p:grpSpPr>
          <a:xfrm>
            <a:off x="4876170" y="1958695"/>
            <a:ext cx="1721988" cy="1100088"/>
            <a:chOff x="4876170" y="1958695"/>
            <a:chExt cx="1721988" cy="1100088"/>
          </a:xfrm>
        </p:grpSpPr>
        <p:sp>
          <p:nvSpPr>
            <p:cNvPr id="114" name="Rectangle 113">
              <a:extLst>
                <a:ext uri="{FF2B5EF4-FFF2-40B4-BE49-F238E27FC236}">
                  <a16:creationId xmlns:a16="http://schemas.microsoft.com/office/drawing/2014/main" id="{D6874BCA-AE43-A610-C086-F57244748B06}"/>
                </a:ext>
              </a:extLst>
            </p:cNvPr>
            <p:cNvSpPr/>
            <p:nvPr/>
          </p:nvSpPr>
          <p:spPr>
            <a:xfrm>
              <a:off x="4876170" y="1958695"/>
              <a:ext cx="1721988" cy="1100088"/>
            </a:xfrm>
            <a:prstGeom prst="rect">
              <a:avLst/>
            </a:prstGeom>
            <a:blipFill>
              <a:blip r:embed="rId4">
                <a:extLst>
                  <a:ext uri="{BEBA8EAE-BF5A-486C-A8C5-ECC9F3942E4B}">
                    <a14:imgProps xmlns:a14="http://schemas.microsoft.com/office/drawing/2010/main">
                      <a14:imgLayer r:embed="rId5">
                        <a14:imgEffect>
                          <a14:brightnessContrast bright="-27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16" name="TextBox 115">
              <a:extLst>
                <a:ext uri="{FF2B5EF4-FFF2-40B4-BE49-F238E27FC236}">
                  <a16:creationId xmlns:a16="http://schemas.microsoft.com/office/drawing/2014/main" id="{0E7B9825-C9C3-B9DC-F0CE-A07F81CD6C21}"/>
                </a:ext>
              </a:extLst>
            </p:cNvPr>
            <p:cNvSpPr txBox="1"/>
            <p:nvPr/>
          </p:nvSpPr>
          <p:spPr>
            <a:xfrm>
              <a:off x="4897245" y="2581941"/>
              <a:ext cx="1679839" cy="323165"/>
            </a:xfrm>
            <a:prstGeom prst="rect">
              <a:avLst/>
            </a:prstGeom>
            <a:noFill/>
          </p:spPr>
          <p:txBody>
            <a:bodyPr wrap="square" lIns="0" tIns="0" rIns="0" bIns="0" rtlCol="0">
              <a:spAutoFit/>
            </a:bodyPr>
            <a:lstStyle/>
            <a:p>
              <a:pPr algn="ctr"/>
              <a:r>
                <a:rPr lang="en-US" sz="1050" b="1" dirty="0">
                  <a:solidFill>
                    <a:schemeClr val="bg1"/>
                  </a:solidFill>
                </a:rPr>
                <a:t>Health Claims </a:t>
              </a:r>
              <a:br>
                <a:rPr lang="en-US" sz="1050" b="1" dirty="0">
                  <a:solidFill>
                    <a:schemeClr val="bg1"/>
                  </a:solidFill>
                </a:rPr>
              </a:br>
              <a:r>
                <a:rPr lang="en-US" sz="1050" b="1" dirty="0">
                  <a:solidFill>
                    <a:schemeClr val="bg1"/>
                  </a:solidFill>
                </a:rPr>
                <a:t>Forum 2020</a:t>
              </a:r>
            </a:p>
          </p:txBody>
        </p:sp>
      </p:grpSp>
      <p:sp>
        <p:nvSpPr>
          <p:cNvPr id="118" name="TextBox 117">
            <a:extLst>
              <a:ext uri="{FF2B5EF4-FFF2-40B4-BE49-F238E27FC236}">
                <a16:creationId xmlns:a16="http://schemas.microsoft.com/office/drawing/2014/main" id="{DBA3F32F-9847-E1F3-2BDD-DB791EC6CE27}"/>
              </a:ext>
            </a:extLst>
          </p:cNvPr>
          <p:cNvSpPr txBox="1"/>
          <p:nvPr/>
        </p:nvSpPr>
        <p:spPr>
          <a:xfrm>
            <a:off x="4897245" y="3217933"/>
            <a:ext cx="1679839" cy="461665"/>
          </a:xfrm>
          <a:prstGeom prst="rect">
            <a:avLst/>
          </a:prstGeom>
          <a:noFill/>
        </p:spPr>
        <p:txBody>
          <a:bodyPr wrap="square" lIns="0" tIns="0" rIns="0" bIns="0" rtlCol="0">
            <a:spAutoFit/>
          </a:bodyPr>
          <a:lstStyle/>
          <a:p>
            <a:pPr algn="ctr"/>
            <a:r>
              <a:rPr lang="en-US" sz="1050" b="1" dirty="0"/>
              <a:t>Winner Customer </a:t>
            </a:r>
            <a:br>
              <a:rPr lang="en-US" sz="1050" b="1" dirty="0"/>
            </a:br>
            <a:r>
              <a:rPr lang="en-US" sz="1050" b="1" dirty="0"/>
              <a:t>Service Award: </a:t>
            </a:r>
            <a:br>
              <a:rPr lang="en-US" sz="1050" b="1" dirty="0"/>
            </a:br>
            <a:r>
              <a:rPr lang="en-US" sz="900" dirty="0"/>
              <a:t>Michael Norris (Claims)</a:t>
            </a:r>
          </a:p>
        </p:txBody>
      </p:sp>
      <p:sp>
        <p:nvSpPr>
          <p:cNvPr id="198" name="Rectangle 197">
            <a:extLst>
              <a:ext uri="{FF2B5EF4-FFF2-40B4-BE49-F238E27FC236}">
                <a16:creationId xmlns:a16="http://schemas.microsoft.com/office/drawing/2014/main" id="{4DC736D5-654F-B4F9-D340-FC8509801211}"/>
              </a:ext>
            </a:extLst>
          </p:cNvPr>
          <p:cNvSpPr/>
          <p:nvPr/>
        </p:nvSpPr>
        <p:spPr>
          <a:xfrm>
            <a:off x="2648792" y="3009742"/>
            <a:ext cx="1721988" cy="1347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39" name="Group 38">
            <a:extLst>
              <a:ext uri="{FF2B5EF4-FFF2-40B4-BE49-F238E27FC236}">
                <a16:creationId xmlns:a16="http://schemas.microsoft.com/office/drawing/2014/main" id="{976F6935-9E2B-DEA6-775A-55CAB2AC6C37}"/>
              </a:ext>
            </a:extLst>
          </p:cNvPr>
          <p:cNvGrpSpPr/>
          <p:nvPr/>
        </p:nvGrpSpPr>
        <p:grpSpPr>
          <a:xfrm>
            <a:off x="2648792" y="1958695"/>
            <a:ext cx="1721988" cy="1100088"/>
            <a:chOff x="2648792" y="1958695"/>
            <a:chExt cx="1721988" cy="1100088"/>
          </a:xfrm>
        </p:grpSpPr>
        <p:sp>
          <p:nvSpPr>
            <p:cNvPr id="102" name="Rectangle 101">
              <a:extLst>
                <a:ext uri="{FF2B5EF4-FFF2-40B4-BE49-F238E27FC236}">
                  <a16:creationId xmlns:a16="http://schemas.microsoft.com/office/drawing/2014/main" id="{EE922B39-DB9C-897F-DF1D-EDCAC20B9BB2}"/>
                </a:ext>
              </a:extLst>
            </p:cNvPr>
            <p:cNvSpPr/>
            <p:nvPr/>
          </p:nvSpPr>
          <p:spPr>
            <a:xfrm>
              <a:off x="2648792" y="1958695"/>
              <a:ext cx="1721988" cy="1100088"/>
            </a:xfrm>
            <a:prstGeom prst="rect">
              <a:avLst/>
            </a:prstGeom>
            <a:blipFill>
              <a:blip r:embed="rId6">
                <a:extLst>
                  <a:ext uri="{BEBA8EAE-BF5A-486C-A8C5-ECC9F3942E4B}">
                    <a14:imgProps xmlns:a14="http://schemas.microsoft.com/office/drawing/2010/main">
                      <a14:imgLayer r:embed="rId7">
                        <a14:imgEffect>
                          <a14:brightnessContrast bright="-3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4" name="TextBox 103">
              <a:extLst>
                <a:ext uri="{FF2B5EF4-FFF2-40B4-BE49-F238E27FC236}">
                  <a16:creationId xmlns:a16="http://schemas.microsoft.com/office/drawing/2014/main" id="{3D391E48-A3A8-F15A-0A11-FB2D62C18038}"/>
                </a:ext>
              </a:extLst>
            </p:cNvPr>
            <p:cNvSpPr txBox="1"/>
            <p:nvPr/>
          </p:nvSpPr>
          <p:spPr>
            <a:xfrm>
              <a:off x="2669867" y="2581941"/>
              <a:ext cx="1679839" cy="323165"/>
            </a:xfrm>
            <a:prstGeom prst="rect">
              <a:avLst/>
            </a:prstGeom>
            <a:noFill/>
          </p:spPr>
          <p:txBody>
            <a:bodyPr wrap="square" lIns="0" tIns="0" rIns="0" bIns="0" rtlCol="0">
              <a:spAutoFit/>
            </a:bodyPr>
            <a:lstStyle/>
            <a:p>
              <a:pPr algn="ctr"/>
              <a:r>
                <a:rPr lang="en-US" sz="1050" b="1" dirty="0">
                  <a:solidFill>
                    <a:schemeClr val="bg1"/>
                  </a:solidFill>
                </a:rPr>
                <a:t>Financial Adviser </a:t>
              </a:r>
              <a:br>
                <a:rPr lang="en-US" sz="1050" b="1" dirty="0">
                  <a:solidFill>
                    <a:schemeClr val="bg1"/>
                  </a:solidFill>
                </a:rPr>
              </a:br>
              <a:r>
                <a:rPr lang="en-US" sz="1050" b="1" dirty="0">
                  <a:solidFill>
                    <a:schemeClr val="bg1"/>
                  </a:solidFill>
                </a:rPr>
                <a:t>Service Awards 2020</a:t>
              </a:r>
              <a:endParaRPr lang="en-GB" sz="1050" b="1" dirty="0">
                <a:solidFill>
                  <a:schemeClr val="bg1"/>
                </a:solidFill>
              </a:endParaRPr>
            </a:p>
          </p:txBody>
        </p:sp>
      </p:grpSp>
      <p:sp>
        <p:nvSpPr>
          <p:cNvPr id="106" name="TextBox 105">
            <a:extLst>
              <a:ext uri="{FF2B5EF4-FFF2-40B4-BE49-F238E27FC236}">
                <a16:creationId xmlns:a16="http://schemas.microsoft.com/office/drawing/2014/main" id="{FDD25568-1EEE-3276-8012-DE7B031A6E67}"/>
              </a:ext>
            </a:extLst>
          </p:cNvPr>
          <p:cNvSpPr txBox="1"/>
          <p:nvPr/>
        </p:nvSpPr>
        <p:spPr>
          <a:xfrm>
            <a:off x="2669867" y="3217933"/>
            <a:ext cx="1679839" cy="300082"/>
          </a:xfrm>
          <a:prstGeom prst="rect">
            <a:avLst/>
          </a:prstGeom>
          <a:noFill/>
        </p:spPr>
        <p:txBody>
          <a:bodyPr wrap="square" lIns="0" tIns="0" rIns="0" bIns="0" rtlCol="0">
            <a:spAutoFit/>
          </a:bodyPr>
          <a:lstStyle/>
          <a:p>
            <a:pPr algn="ctr"/>
            <a:r>
              <a:rPr lang="en-US" sz="1050" b="1" dirty="0"/>
              <a:t>Winner 5* Award:</a:t>
            </a:r>
          </a:p>
          <a:p>
            <a:pPr algn="ctr"/>
            <a:r>
              <a:rPr lang="en-US" sz="900" dirty="0"/>
              <a:t>Pensions &amp; Protection</a:t>
            </a:r>
            <a:endParaRPr lang="en-GB" sz="900" dirty="0"/>
          </a:p>
        </p:txBody>
      </p:sp>
      <p:sp>
        <p:nvSpPr>
          <p:cNvPr id="163" name="TextBox 162">
            <a:extLst>
              <a:ext uri="{FF2B5EF4-FFF2-40B4-BE49-F238E27FC236}">
                <a16:creationId xmlns:a16="http://schemas.microsoft.com/office/drawing/2014/main" id="{490F2EAA-05FA-5FA1-7943-C1FB473E76F6}"/>
              </a:ext>
            </a:extLst>
          </p:cNvPr>
          <p:cNvSpPr txBox="1"/>
          <p:nvPr/>
        </p:nvSpPr>
        <p:spPr>
          <a:xfrm>
            <a:off x="2669867" y="3823759"/>
            <a:ext cx="1679839" cy="300082"/>
          </a:xfrm>
          <a:prstGeom prst="rect">
            <a:avLst/>
          </a:prstGeom>
          <a:noFill/>
        </p:spPr>
        <p:txBody>
          <a:bodyPr wrap="square" lIns="0" tIns="0" rIns="0" bIns="0" rtlCol="0">
            <a:spAutoFit/>
          </a:bodyPr>
          <a:lstStyle/>
          <a:p>
            <a:pPr algn="ctr"/>
            <a:r>
              <a:rPr lang="en-US" sz="1050" b="1" dirty="0"/>
              <a:t>Winner Most Improved:</a:t>
            </a:r>
          </a:p>
          <a:p>
            <a:pPr algn="ctr"/>
            <a:r>
              <a:rPr lang="en-US" sz="900" dirty="0"/>
              <a:t>Pensions &amp; Protection</a:t>
            </a:r>
            <a:endParaRPr lang="en-GB" sz="900" dirty="0"/>
          </a:p>
        </p:txBody>
      </p:sp>
      <p:sp>
        <p:nvSpPr>
          <p:cNvPr id="200" name="Rectangle 199">
            <a:extLst>
              <a:ext uri="{FF2B5EF4-FFF2-40B4-BE49-F238E27FC236}">
                <a16:creationId xmlns:a16="http://schemas.microsoft.com/office/drawing/2014/main" id="{30A4AA53-C2FC-C292-8681-97A1A118523E}"/>
              </a:ext>
            </a:extLst>
          </p:cNvPr>
          <p:cNvSpPr/>
          <p:nvPr/>
        </p:nvSpPr>
        <p:spPr>
          <a:xfrm>
            <a:off x="7103548" y="3040931"/>
            <a:ext cx="1721988" cy="1347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41" name="Group 40">
            <a:extLst>
              <a:ext uri="{FF2B5EF4-FFF2-40B4-BE49-F238E27FC236}">
                <a16:creationId xmlns:a16="http://schemas.microsoft.com/office/drawing/2014/main" id="{D7C16503-0045-958D-9C42-405AB0C0600F}"/>
              </a:ext>
            </a:extLst>
          </p:cNvPr>
          <p:cNvGrpSpPr/>
          <p:nvPr/>
        </p:nvGrpSpPr>
        <p:grpSpPr>
          <a:xfrm>
            <a:off x="7103548" y="1958695"/>
            <a:ext cx="1721988" cy="1100088"/>
            <a:chOff x="7103548" y="1958695"/>
            <a:chExt cx="1721988" cy="1100088"/>
          </a:xfrm>
        </p:grpSpPr>
        <p:sp>
          <p:nvSpPr>
            <p:cNvPr id="131" name="Rectangle 130">
              <a:extLst>
                <a:ext uri="{FF2B5EF4-FFF2-40B4-BE49-F238E27FC236}">
                  <a16:creationId xmlns:a16="http://schemas.microsoft.com/office/drawing/2014/main" id="{43561283-634D-18FD-16A8-DF5A11156A75}"/>
                </a:ext>
              </a:extLst>
            </p:cNvPr>
            <p:cNvSpPr/>
            <p:nvPr/>
          </p:nvSpPr>
          <p:spPr>
            <a:xfrm>
              <a:off x="7103548" y="1958695"/>
              <a:ext cx="1721988" cy="1100088"/>
            </a:xfrm>
            <a:prstGeom prst="rect">
              <a:avLst/>
            </a:prstGeom>
            <a:blipFill>
              <a:blip r:embed="rId8">
                <a:extLst>
                  <a:ext uri="{BEBA8EAE-BF5A-486C-A8C5-ECC9F3942E4B}">
                    <a14:imgProps xmlns:a14="http://schemas.microsoft.com/office/drawing/2010/main">
                      <a14:imgLayer r:embed="rId9">
                        <a14:imgEffect>
                          <a14:brightnessContrast bright="-32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33" name="TextBox 132">
              <a:extLst>
                <a:ext uri="{FF2B5EF4-FFF2-40B4-BE49-F238E27FC236}">
                  <a16:creationId xmlns:a16="http://schemas.microsoft.com/office/drawing/2014/main" id="{58A70BE0-E715-C8AA-34F6-00C49003AC42}"/>
                </a:ext>
              </a:extLst>
            </p:cNvPr>
            <p:cNvSpPr txBox="1"/>
            <p:nvPr/>
          </p:nvSpPr>
          <p:spPr>
            <a:xfrm>
              <a:off x="7124623" y="2581941"/>
              <a:ext cx="1679839" cy="323165"/>
            </a:xfrm>
            <a:prstGeom prst="rect">
              <a:avLst/>
            </a:prstGeom>
            <a:noFill/>
          </p:spPr>
          <p:txBody>
            <a:bodyPr wrap="square" lIns="0" tIns="0" rIns="0" bIns="0" rtlCol="0">
              <a:spAutoFit/>
            </a:bodyPr>
            <a:lstStyle/>
            <a:p>
              <a:pPr algn="ctr"/>
              <a:r>
                <a:rPr lang="en-US" sz="1050" b="1" dirty="0">
                  <a:solidFill>
                    <a:schemeClr val="bg1"/>
                  </a:solidFill>
                </a:rPr>
                <a:t>Women in Protection </a:t>
              </a:r>
              <a:br>
                <a:rPr lang="en-US" sz="1050" b="1" dirty="0">
                  <a:solidFill>
                    <a:schemeClr val="bg1"/>
                  </a:solidFill>
                </a:rPr>
              </a:br>
              <a:r>
                <a:rPr lang="en-US" sz="1050" b="1" dirty="0">
                  <a:solidFill>
                    <a:schemeClr val="bg1"/>
                  </a:solidFill>
                </a:rPr>
                <a:t>and Health Awards 2022</a:t>
              </a:r>
              <a:endParaRPr lang="en-GB" sz="1050" b="1" dirty="0">
                <a:solidFill>
                  <a:schemeClr val="bg1"/>
                </a:solidFill>
              </a:endParaRPr>
            </a:p>
          </p:txBody>
        </p:sp>
      </p:grpSp>
      <p:sp>
        <p:nvSpPr>
          <p:cNvPr id="135" name="TextBox 134">
            <a:extLst>
              <a:ext uri="{FF2B5EF4-FFF2-40B4-BE49-F238E27FC236}">
                <a16:creationId xmlns:a16="http://schemas.microsoft.com/office/drawing/2014/main" id="{A5F1FF2D-26F4-EAA2-59F8-CA38A5665278}"/>
              </a:ext>
            </a:extLst>
          </p:cNvPr>
          <p:cNvSpPr txBox="1"/>
          <p:nvPr/>
        </p:nvSpPr>
        <p:spPr>
          <a:xfrm>
            <a:off x="7124623" y="3217933"/>
            <a:ext cx="1679839" cy="438582"/>
          </a:xfrm>
          <a:prstGeom prst="rect">
            <a:avLst/>
          </a:prstGeom>
          <a:noFill/>
        </p:spPr>
        <p:txBody>
          <a:bodyPr wrap="square" lIns="0" tIns="0" rIns="0" bIns="0" rtlCol="0">
            <a:spAutoFit/>
          </a:bodyPr>
          <a:lstStyle/>
          <a:p>
            <a:pPr algn="ctr"/>
            <a:r>
              <a:rPr lang="en-US" sz="1050" b="1" dirty="0"/>
              <a:t>Winner:</a:t>
            </a:r>
          </a:p>
          <a:p>
            <a:pPr algn="ctr"/>
            <a:r>
              <a:rPr lang="en-US" sz="900" dirty="0"/>
              <a:t>Business Development </a:t>
            </a:r>
            <a:br>
              <a:rPr lang="en-US" sz="900" dirty="0"/>
            </a:br>
            <a:r>
              <a:rPr lang="en-US" sz="900" dirty="0"/>
              <a:t>Manager of the Year 2022 </a:t>
            </a:r>
          </a:p>
        </p:txBody>
      </p:sp>
      <p:sp>
        <p:nvSpPr>
          <p:cNvPr id="164" name="TextBox 163">
            <a:extLst>
              <a:ext uri="{FF2B5EF4-FFF2-40B4-BE49-F238E27FC236}">
                <a16:creationId xmlns:a16="http://schemas.microsoft.com/office/drawing/2014/main" id="{D4705FFA-57AE-6881-FF31-8B2AE5647CC0}"/>
              </a:ext>
            </a:extLst>
          </p:cNvPr>
          <p:cNvSpPr txBox="1"/>
          <p:nvPr/>
        </p:nvSpPr>
        <p:spPr>
          <a:xfrm>
            <a:off x="7124623" y="3823759"/>
            <a:ext cx="1679839" cy="438582"/>
          </a:xfrm>
          <a:prstGeom prst="rect">
            <a:avLst/>
          </a:prstGeom>
          <a:noFill/>
        </p:spPr>
        <p:txBody>
          <a:bodyPr wrap="square" lIns="0" tIns="0" rIns="0" bIns="0" rtlCol="0">
            <a:spAutoFit/>
          </a:bodyPr>
          <a:lstStyle/>
          <a:p>
            <a:pPr algn="ctr"/>
            <a:r>
              <a:rPr lang="en-US" sz="1050" b="1" dirty="0"/>
              <a:t>Winner:</a:t>
            </a:r>
          </a:p>
          <a:p>
            <a:pPr algn="ctr"/>
            <a:r>
              <a:rPr lang="en-US" sz="900" dirty="0"/>
              <a:t>Women of the Year - Intermediary Support 2022</a:t>
            </a:r>
          </a:p>
        </p:txBody>
      </p:sp>
      <p:grpSp>
        <p:nvGrpSpPr>
          <p:cNvPr id="30" name="Group 29">
            <a:extLst>
              <a:ext uri="{FF2B5EF4-FFF2-40B4-BE49-F238E27FC236}">
                <a16:creationId xmlns:a16="http://schemas.microsoft.com/office/drawing/2014/main" id="{ED172BC2-18B3-49B6-4246-7504A6F2F442}"/>
              </a:ext>
            </a:extLst>
          </p:cNvPr>
          <p:cNvGrpSpPr/>
          <p:nvPr/>
        </p:nvGrpSpPr>
        <p:grpSpPr>
          <a:xfrm>
            <a:off x="3070325" y="545053"/>
            <a:ext cx="1113606" cy="457828"/>
            <a:chOff x="4416248" y="543752"/>
            <a:chExt cx="1689502" cy="694592"/>
          </a:xfrm>
        </p:grpSpPr>
        <p:sp>
          <p:nvSpPr>
            <p:cNvPr id="29" name="Star: 5 Points 28">
              <a:extLst>
                <a:ext uri="{FF2B5EF4-FFF2-40B4-BE49-F238E27FC236}">
                  <a16:creationId xmlns:a16="http://schemas.microsoft.com/office/drawing/2014/main" id="{CFE208F2-9CFE-F9E6-7D1D-1879B3F4A5A1}"/>
                </a:ext>
              </a:extLst>
            </p:cNvPr>
            <p:cNvSpPr/>
            <p:nvPr/>
          </p:nvSpPr>
          <p:spPr>
            <a:xfrm>
              <a:off x="4416248" y="671899"/>
              <a:ext cx="338553" cy="338553"/>
            </a:xfrm>
            <a:prstGeom prst="star5">
              <a:avLst>
                <a:gd name="adj" fmla="val 25036"/>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Star: 5 Points 164">
              <a:extLst>
                <a:ext uri="{FF2B5EF4-FFF2-40B4-BE49-F238E27FC236}">
                  <a16:creationId xmlns:a16="http://schemas.microsoft.com/office/drawing/2014/main" id="{9216ADA5-BF15-FD6E-7971-D4E1F62B26FF}"/>
                </a:ext>
              </a:extLst>
            </p:cNvPr>
            <p:cNvSpPr/>
            <p:nvPr/>
          </p:nvSpPr>
          <p:spPr>
            <a:xfrm rot="1125853">
              <a:off x="5005368" y="579476"/>
              <a:ext cx="266075" cy="266075"/>
            </a:xfrm>
            <a:prstGeom prst="star5">
              <a:avLst>
                <a:gd name="adj" fmla="val 25478"/>
                <a:gd name="hf" fmla="val 105146"/>
                <a:gd name="vf" fmla="val 1105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Star: 5 Points 165">
              <a:extLst>
                <a:ext uri="{FF2B5EF4-FFF2-40B4-BE49-F238E27FC236}">
                  <a16:creationId xmlns:a16="http://schemas.microsoft.com/office/drawing/2014/main" id="{CF04B72A-D603-3A80-A48A-146BF5C383B1}"/>
                </a:ext>
              </a:extLst>
            </p:cNvPr>
            <p:cNvSpPr/>
            <p:nvPr/>
          </p:nvSpPr>
          <p:spPr>
            <a:xfrm rot="19764939">
              <a:off x="4840491" y="936253"/>
              <a:ext cx="148398" cy="148398"/>
            </a:xfrm>
            <a:prstGeom prst="star5">
              <a:avLst>
                <a:gd name="adj" fmla="val 24021"/>
                <a:gd name="hf" fmla="val 105146"/>
                <a:gd name="vf" fmla="val 11055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Star: 5 Points 166">
              <a:extLst>
                <a:ext uri="{FF2B5EF4-FFF2-40B4-BE49-F238E27FC236}">
                  <a16:creationId xmlns:a16="http://schemas.microsoft.com/office/drawing/2014/main" id="{26BD3537-D49D-B05E-6712-768AAE7B6CDB}"/>
                </a:ext>
              </a:extLst>
            </p:cNvPr>
            <p:cNvSpPr/>
            <p:nvPr/>
          </p:nvSpPr>
          <p:spPr>
            <a:xfrm>
              <a:off x="5168146" y="1016829"/>
              <a:ext cx="221515" cy="221515"/>
            </a:xfrm>
            <a:prstGeom prst="star5">
              <a:avLst>
                <a:gd name="adj" fmla="val 25580"/>
                <a:gd name="hf" fmla="val 105146"/>
                <a:gd name="vf" fmla="val 1105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8" name="Star: 5 Points 167">
              <a:extLst>
                <a:ext uri="{FF2B5EF4-FFF2-40B4-BE49-F238E27FC236}">
                  <a16:creationId xmlns:a16="http://schemas.microsoft.com/office/drawing/2014/main" id="{A928F5B6-A3F4-5F0B-4B31-1E50632710BA}"/>
                </a:ext>
              </a:extLst>
            </p:cNvPr>
            <p:cNvSpPr/>
            <p:nvPr/>
          </p:nvSpPr>
          <p:spPr>
            <a:xfrm rot="1125853">
              <a:off x="5502554" y="764636"/>
              <a:ext cx="186294" cy="186294"/>
            </a:xfrm>
            <a:prstGeom prst="star5">
              <a:avLst>
                <a:gd name="adj" fmla="val 26368"/>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Star: 5 Points 168">
              <a:extLst>
                <a:ext uri="{FF2B5EF4-FFF2-40B4-BE49-F238E27FC236}">
                  <a16:creationId xmlns:a16="http://schemas.microsoft.com/office/drawing/2014/main" id="{1FB77DAC-B41B-5592-9688-93D1BD219FC9}"/>
                </a:ext>
              </a:extLst>
            </p:cNvPr>
            <p:cNvSpPr/>
            <p:nvPr/>
          </p:nvSpPr>
          <p:spPr>
            <a:xfrm>
              <a:off x="5884235" y="543752"/>
              <a:ext cx="221515" cy="221515"/>
            </a:xfrm>
            <a:prstGeom prst="star5">
              <a:avLst>
                <a:gd name="adj" fmla="val 22987"/>
                <a:gd name="hf" fmla="val 105146"/>
                <a:gd name="vf" fmla="val 1105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0" name="Group 169">
            <a:extLst>
              <a:ext uri="{FF2B5EF4-FFF2-40B4-BE49-F238E27FC236}">
                <a16:creationId xmlns:a16="http://schemas.microsoft.com/office/drawing/2014/main" id="{8DC9B4E3-DAE4-4B70-6ABB-658EA5BFCE57}"/>
              </a:ext>
            </a:extLst>
          </p:cNvPr>
          <p:cNvGrpSpPr/>
          <p:nvPr/>
        </p:nvGrpSpPr>
        <p:grpSpPr>
          <a:xfrm>
            <a:off x="1380162" y="4150271"/>
            <a:ext cx="1113606" cy="457828"/>
            <a:chOff x="4416248" y="543752"/>
            <a:chExt cx="1689502" cy="694592"/>
          </a:xfrm>
        </p:grpSpPr>
        <p:sp>
          <p:nvSpPr>
            <p:cNvPr id="171" name="Star: 5 Points 170">
              <a:extLst>
                <a:ext uri="{FF2B5EF4-FFF2-40B4-BE49-F238E27FC236}">
                  <a16:creationId xmlns:a16="http://schemas.microsoft.com/office/drawing/2014/main" id="{F6AE305F-BDC5-AC02-C993-0755073C2ED3}"/>
                </a:ext>
              </a:extLst>
            </p:cNvPr>
            <p:cNvSpPr/>
            <p:nvPr/>
          </p:nvSpPr>
          <p:spPr>
            <a:xfrm>
              <a:off x="4416248" y="671899"/>
              <a:ext cx="338553" cy="338553"/>
            </a:xfrm>
            <a:prstGeom prst="star5">
              <a:avLst>
                <a:gd name="adj" fmla="val 25036"/>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Star: 5 Points 171">
              <a:extLst>
                <a:ext uri="{FF2B5EF4-FFF2-40B4-BE49-F238E27FC236}">
                  <a16:creationId xmlns:a16="http://schemas.microsoft.com/office/drawing/2014/main" id="{4FB75B65-8469-9EA8-8F1F-62CCB51D3F5C}"/>
                </a:ext>
              </a:extLst>
            </p:cNvPr>
            <p:cNvSpPr/>
            <p:nvPr/>
          </p:nvSpPr>
          <p:spPr>
            <a:xfrm rot="1125853">
              <a:off x="5005368" y="579476"/>
              <a:ext cx="266075" cy="266075"/>
            </a:xfrm>
            <a:prstGeom prst="star5">
              <a:avLst>
                <a:gd name="adj" fmla="val 25478"/>
                <a:gd name="hf" fmla="val 105146"/>
                <a:gd name="vf" fmla="val 1105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Star: 5 Points 172">
              <a:extLst>
                <a:ext uri="{FF2B5EF4-FFF2-40B4-BE49-F238E27FC236}">
                  <a16:creationId xmlns:a16="http://schemas.microsoft.com/office/drawing/2014/main" id="{F1AC06F9-604D-A69B-772A-17F9D1CFE63E}"/>
                </a:ext>
              </a:extLst>
            </p:cNvPr>
            <p:cNvSpPr/>
            <p:nvPr/>
          </p:nvSpPr>
          <p:spPr>
            <a:xfrm rot="19764939">
              <a:off x="4840491" y="936253"/>
              <a:ext cx="148398" cy="148398"/>
            </a:xfrm>
            <a:prstGeom prst="star5">
              <a:avLst>
                <a:gd name="adj" fmla="val 24021"/>
                <a:gd name="hf" fmla="val 105146"/>
                <a:gd name="vf" fmla="val 11055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Star: 5 Points 186">
              <a:extLst>
                <a:ext uri="{FF2B5EF4-FFF2-40B4-BE49-F238E27FC236}">
                  <a16:creationId xmlns:a16="http://schemas.microsoft.com/office/drawing/2014/main" id="{80F22597-0CBA-826A-A0D8-D6185D8A6B8E}"/>
                </a:ext>
              </a:extLst>
            </p:cNvPr>
            <p:cNvSpPr/>
            <p:nvPr/>
          </p:nvSpPr>
          <p:spPr>
            <a:xfrm>
              <a:off x="5168146" y="1016829"/>
              <a:ext cx="221515" cy="221515"/>
            </a:xfrm>
            <a:prstGeom prst="star5">
              <a:avLst>
                <a:gd name="adj" fmla="val 25580"/>
                <a:gd name="hf" fmla="val 105146"/>
                <a:gd name="vf" fmla="val 1105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Star: 5 Points 187">
              <a:extLst>
                <a:ext uri="{FF2B5EF4-FFF2-40B4-BE49-F238E27FC236}">
                  <a16:creationId xmlns:a16="http://schemas.microsoft.com/office/drawing/2014/main" id="{CAF1F34A-2AA2-6547-DFFB-EB9AE0924C8B}"/>
                </a:ext>
              </a:extLst>
            </p:cNvPr>
            <p:cNvSpPr/>
            <p:nvPr/>
          </p:nvSpPr>
          <p:spPr>
            <a:xfrm rot="1125853">
              <a:off x="5502554" y="764636"/>
              <a:ext cx="186294" cy="186294"/>
            </a:xfrm>
            <a:prstGeom prst="star5">
              <a:avLst>
                <a:gd name="adj" fmla="val 26368"/>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Star: 5 Points 188">
              <a:extLst>
                <a:ext uri="{FF2B5EF4-FFF2-40B4-BE49-F238E27FC236}">
                  <a16:creationId xmlns:a16="http://schemas.microsoft.com/office/drawing/2014/main" id="{C2F14A0B-CBE6-1661-3102-6AC65FB71A6D}"/>
                </a:ext>
              </a:extLst>
            </p:cNvPr>
            <p:cNvSpPr/>
            <p:nvPr/>
          </p:nvSpPr>
          <p:spPr>
            <a:xfrm>
              <a:off x="5884235" y="543752"/>
              <a:ext cx="221515" cy="221515"/>
            </a:xfrm>
            <a:prstGeom prst="star5">
              <a:avLst>
                <a:gd name="adj" fmla="val 22987"/>
                <a:gd name="hf" fmla="val 105146"/>
                <a:gd name="vf" fmla="val 1105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0" name="Group 189">
            <a:extLst>
              <a:ext uri="{FF2B5EF4-FFF2-40B4-BE49-F238E27FC236}">
                <a16:creationId xmlns:a16="http://schemas.microsoft.com/office/drawing/2014/main" id="{F7BAFB43-6465-A23C-AF70-04F3AEDE1C49}"/>
              </a:ext>
            </a:extLst>
          </p:cNvPr>
          <p:cNvGrpSpPr/>
          <p:nvPr/>
        </p:nvGrpSpPr>
        <p:grpSpPr>
          <a:xfrm>
            <a:off x="6062623" y="4188165"/>
            <a:ext cx="1113606" cy="457828"/>
            <a:chOff x="4416248" y="543752"/>
            <a:chExt cx="1689502" cy="694592"/>
          </a:xfrm>
        </p:grpSpPr>
        <p:sp>
          <p:nvSpPr>
            <p:cNvPr id="191" name="Star: 5 Points 190">
              <a:extLst>
                <a:ext uri="{FF2B5EF4-FFF2-40B4-BE49-F238E27FC236}">
                  <a16:creationId xmlns:a16="http://schemas.microsoft.com/office/drawing/2014/main" id="{0FCBAA7B-F89C-812B-8C23-D1A043372068}"/>
                </a:ext>
              </a:extLst>
            </p:cNvPr>
            <p:cNvSpPr/>
            <p:nvPr/>
          </p:nvSpPr>
          <p:spPr>
            <a:xfrm>
              <a:off x="4416248" y="671899"/>
              <a:ext cx="338553" cy="338553"/>
            </a:xfrm>
            <a:prstGeom prst="star5">
              <a:avLst>
                <a:gd name="adj" fmla="val 25036"/>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Star: 5 Points 191">
              <a:extLst>
                <a:ext uri="{FF2B5EF4-FFF2-40B4-BE49-F238E27FC236}">
                  <a16:creationId xmlns:a16="http://schemas.microsoft.com/office/drawing/2014/main" id="{E6904085-BB4F-283F-126A-8998DE9D34B9}"/>
                </a:ext>
              </a:extLst>
            </p:cNvPr>
            <p:cNvSpPr/>
            <p:nvPr/>
          </p:nvSpPr>
          <p:spPr>
            <a:xfrm rot="1125853">
              <a:off x="5005368" y="579476"/>
              <a:ext cx="266075" cy="266075"/>
            </a:xfrm>
            <a:prstGeom prst="star5">
              <a:avLst>
                <a:gd name="adj" fmla="val 25478"/>
                <a:gd name="hf" fmla="val 105146"/>
                <a:gd name="vf" fmla="val 1105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Star: 5 Points 192">
              <a:extLst>
                <a:ext uri="{FF2B5EF4-FFF2-40B4-BE49-F238E27FC236}">
                  <a16:creationId xmlns:a16="http://schemas.microsoft.com/office/drawing/2014/main" id="{BED0C8AA-0214-8F0C-A231-7D85EF4C7532}"/>
                </a:ext>
              </a:extLst>
            </p:cNvPr>
            <p:cNvSpPr/>
            <p:nvPr/>
          </p:nvSpPr>
          <p:spPr>
            <a:xfrm rot="19764939">
              <a:off x="4840491" y="936253"/>
              <a:ext cx="148398" cy="148398"/>
            </a:xfrm>
            <a:prstGeom prst="star5">
              <a:avLst>
                <a:gd name="adj" fmla="val 24021"/>
                <a:gd name="hf" fmla="val 105146"/>
                <a:gd name="vf" fmla="val 11055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Star: 5 Points 193">
              <a:extLst>
                <a:ext uri="{FF2B5EF4-FFF2-40B4-BE49-F238E27FC236}">
                  <a16:creationId xmlns:a16="http://schemas.microsoft.com/office/drawing/2014/main" id="{5F4C3777-77EC-5965-70DE-AAE3D650BA5C}"/>
                </a:ext>
              </a:extLst>
            </p:cNvPr>
            <p:cNvSpPr/>
            <p:nvPr/>
          </p:nvSpPr>
          <p:spPr>
            <a:xfrm>
              <a:off x="5168146" y="1016829"/>
              <a:ext cx="221515" cy="221515"/>
            </a:xfrm>
            <a:prstGeom prst="star5">
              <a:avLst>
                <a:gd name="adj" fmla="val 25580"/>
                <a:gd name="hf" fmla="val 105146"/>
                <a:gd name="vf" fmla="val 1105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Star: 5 Points 194">
              <a:extLst>
                <a:ext uri="{FF2B5EF4-FFF2-40B4-BE49-F238E27FC236}">
                  <a16:creationId xmlns:a16="http://schemas.microsoft.com/office/drawing/2014/main" id="{B2C616E6-B3AA-4CA8-65FE-50737F2AB84B}"/>
                </a:ext>
              </a:extLst>
            </p:cNvPr>
            <p:cNvSpPr/>
            <p:nvPr/>
          </p:nvSpPr>
          <p:spPr>
            <a:xfrm rot="1125853">
              <a:off x="5502554" y="764636"/>
              <a:ext cx="186294" cy="186294"/>
            </a:xfrm>
            <a:prstGeom prst="star5">
              <a:avLst>
                <a:gd name="adj" fmla="val 26368"/>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Star: 5 Points 195">
              <a:extLst>
                <a:ext uri="{FF2B5EF4-FFF2-40B4-BE49-F238E27FC236}">
                  <a16:creationId xmlns:a16="http://schemas.microsoft.com/office/drawing/2014/main" id="{9904BD77-0311-6A42-EA40-14DC339C688E}"/>
                </a:ext>
              </a:extLst>
            </p:cNvPr>
            <p:cNvSpPr/>
            <p:nvPr/>
          </p:nvSpPr>
          <p:spPr>
            <a:xfrm>
              <a:off x="5884235" y="543752"/>
              <a:ext cx="221515" cy="221515"/>
            </a:xfrm>
            <a:prstGeom prst="star5">
              <a:avLst>
                <a:gd name="adj" fmla="val 22987"/>
                <a:gd name="hf" fmla="val 105146"/>
                <a:gd name="vf" fmla="val 1105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16198AF6-6AA0-384E-45B2-9B173883968C}"/>
              </a:ext>
            </a:extLst>
          </p:cNvPr>
          <p:cNvGrpSpPr/>
          <p:nvPr/>
        </p:nvGrpSpPr>
        <p:grpSpPr>
          <a:xfrm>
            <a:off x="358775" y="1856245"/>
            <a:ext cx="280701" cy="364664"/>
            <a:chOff x="-488469" y="1577231"/>
            <a:chExt cx="969056" cy="1258916"/>
          </a:xfrm>
        </p:grpSpPr>
        <p:grpSp>
          <p:nvGrpSpPr>
            <p:cNvPr id="80" name="Graphic 2">
              <a:extLst>
                <a:ext uri="{FF2B5EF4-FFF2-40B4-BE49-F238E27FC236}">
                  <a16:creationId xmlns:a16="http://schemas.microsoft.com/office/drawing/2014/main" id="{A4A0D641-B5FE-44D9-42F1-1C033DAB9725}"/>
                </a:ext>
              </a:extLst>
            </p:cNvPr>
            <p:cNvGrpSpPr/>
            <p:nvPr/>
          </p:nvGrpSpPr>
          <p:grpSpPr>
            <a:xfrm>
              <a:off x="-488469" y="2239458"/>
              <a:ext cx="969056" cy="596689"/>
              <a:chOff x="2298860" y="1115562"/>
              <a:chExt cx="969056" cy="596689"/>
            </a:xfrm>
            <a:solidFill>
              <a:srgbClr val="0066A6"/>
            </a:solidFill>
          </p:grpSpPr>
          <p:sp>
            <p:nvSpPr>
              <p:cNvPr id="81" name="Freeform: Shape 80">
                <a:extLst>
                  <a:ext uri="{FF2B5EF4-FFF2-40B4-BE49-F238E27FC236}">
                    <a16:creationId xmlns:a16="http://schemas.microsoft.com/office/drawing/2014/main" id="{B4FD728A-624E-24C1-A707-69B5270A5D27}"/>
                  </a:ext>
                </a:extLst>
              </p:cNvPr>
              <p:cNvSpPr/>
              <p:nvPr/>
            </p:nvSpPr>
            <p:spPr>
              <a:xfrm>
                <a:off x="2779374" y="1115562"/>
                <a:ext cx="488542" cy="596689"/>
              </a:xfrm>
              <a:custGeom>
                <a:avLst/>
                <a:gdLst>
                  <a:gd name="connsiteX0" fmla="*/ 488542 w 488541"/>
                  <a:gd name="connsiteY0" fmla="*/ 471575 h 596689"/>
                  <a:gd name="connsiteX1" fmla="*/ 338560 w 488541"/>
                  <a:gd name="connsiteY1" fmla="*/ 475201 h 596689"/>
                  <a:gd name="connsiteX2" fmla="*/ 251524 w 488541"/>
                  <a:gd name="connsiteY2" fmla="*/ 596689 h 596689"/>
                  <a:gd name="connsiteX3" fmla="*/ 251524 w 488541"/>
                  <a:gd name="connsiteY3" fmla="*/ 596689 h 596689"/>
                  <a:gd name="connsiteX4" fmla="*/ 0 w 488541"/>
                  <a:gd name="connsiteY4" fmla="*/ 125114 h 596689"/>
                  <a:gd name="connsiteX5" fmla="*/ 237018 w 488541"/>
                  <a:gd name="connsiteY5" fmla="*/ 0 h 596689"/>
                  <a:gd name="connsiteX6" fmla="*/ 488542 w 488541"/>
                  <a:gd name="connsiteY6" fmla="*/ 471575 h 59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541" h="596689">
                    <a:moveTo>
                      <a:pt x="488542" y="471575"/>
                    </a:moveTo>
                    <a:lnTo>
                      <a:pt x="338560" y="475201"/>
                    </a:lnTo>
                    <a:lnTo>
                      <a:pt x="251524" y="596689"/>
                    </a:lnTo>
                    <a:lnTo>
                      <a:pt x="251524" y="596689"/>
                    </a:lnTo>
                    <a:lnTo>
                      <a:pt x="0" y="125114"/>
                    </a:lnTo>
                    <a:lnTo>
                      <a:pt x="237018" y="0"/>
                    </a:lnTo>
                    <a:lnTo>
                      <a:pt x="488542" y="471575"/>
                    </a:lnTo>
                    <a:close/>
                  </a:path>
                </a:pathLst>
              </a:custGeom>
              <a:solidFill>
                <a:srgbClr val="0066A6"/>
              </a:solidFill>
              <a:ln w="12827" cap="flat">
                <a:noFill/>
                <a:prstDash val="solid"/>
                <a:miter/>
              </a:ln>
            </p:spPr>
            <p:txBody>
              <a:bodyPr rtlCol="0" anchor="ctr"/>
              <a:lstStyle/>
              <a:p>
                <a:endParaRPr lang="en-GB" sz="1600"/>
              </a:p>
            </p:txBody>
          </p:sp>
          <p:sp>
            <p:nvSpPr>
              <p:cNvPr id="82" name="Freeform: Shape 81">
                <a:extLst>
                  <a:ext uri="{FF2B5EF4-FFF2-40B4-BE49-F238E27FC236}">
                    <a16:creationId xmlns:a16="http://schemas.microsoft.com/office/drawing/2014/main" id="{4DFFE9E4-B1A5-37FE-E6D3-DECD4488D8CA}"/>
                  </a:ext>
                </a:extLst>
              </p:cNvPr>
              <p:cNvSpPr/>
              <p:nvPr/>
            </p:nvSpPr>
            <p:spPr>
              <a:xfrm>
                <a:off x="2298860" y="1115562"/>
                <a:ext cx="488542" cy="596689"/>
              </a:xfrm>
              <a:custGeom>
                <a:avLst/>
                <a:gdLst>
                  <a:gd name="connsiteX0" fmla="*/ 0 w 488541"/>
                  <a:gd name="connsiteY0" fmla="*/ 471575 h 596689"/>
                  <a:gd name="connsiteX1" fmla="*/ 149982 w 488541"/>
                  <a:gd name="connsiteY1" fmla="*/ 475201 h 596689"/>
                  <a:gd name="connsiteX2" fmla="*/ 237018 w 488541"/>
                  <a:gd name="connsiteY2" fmla="*/ 596689 h 596689"/>
                  <a:gd name="connsiteX3" fmla="*/ 237018 w 488541"/>
                  <a:gd name="connsiteY3" fmla="*/ 596689 h 596689"/>
                  <a:gd name="connsiteX4" fmla="*/ 488542 w 488541"/>
                  <a:gd name="connsiteY4" fmla="*/ 125114 h 596689"/>
                  <a:gd name="connsiteX5" fmla="*/ 251524 w 488541"/>
                  <a:gd name="connsiteY5" fmla="*/ 0 h 596689"/>
                  <a:gd name="connsiteX6" fmla="*/ 0 w 488541"/>
                  <a:gd name="connsiteY6" fmla="*/ 471575 h 59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541" h="596689">
                    <a:moveTo>
                      <a:pt x="0" y="471575"/>
                    </a:moveTo>
                    <a:lnTo>
                      <a:pt x="149982" y="475201"/>
                    </a:lnTo>
                    <a:lnTo>
                      <a:pt x="237018" y="596689"/>
                    </a:lnTo>
                    <a:lnTo>
                      <a:pt x="237018" y="596689"/>
                    </a:lnTo>
                    <a:lnTo>
                      <a:pt x="488542" y="125114"/>
                    </a:lnTo>
                    <a:lnTo>
                      <a:pt x="251524" y="0"/>
                    </a:lnTo>
                    <a:lnTo>
                      <a:pt x="0" y="471575"/>
                    </a:lnTo>
                    <a:close/>
                  </a:path>
                </a:pathLst>
              </a:custGeom>
              <a:solidFill>
                <a:srgbClr val="0066A6"/>
              </a:solidFill>
              <a:ln w="12827" cap="flat">
                <a:noFill/>
                <a:prstDash val="solid"/>
                <a:miter/>
              </a:ln>
            </p:spPr>
            <p:txBody>
              <a:bodyPr rtlCol="0" anchor="ctr"/>
              <a:lstStyle/>
              <a:p>
                <a:endParaRPr lang="en-GB" sz="1600"/>
              </a:p>
            </p:txBody>
          </p:sp>
        </p:grpSp>
        <p:grpSp>
          <p:nvGrpSpPr>
            <p:cNvPr id="83" name="Graphic 2">
              <a:extLst>
                <a:ext uri="{FF2B5EF4-FFF2-40B4-BE49-F238E27FC236}">
                  <a16:creationId xmlns:a16="http://schemas.microsoft.com/office/drawing/2014/main" id="{2FCB826B-96EE-8906-07FE-AB61461F3713}"/>
                </a:ext>
              </a:extLst>
            </p:cNvPr>
            <p:cNvGrpSpPr/>
            <p:nvPr/>
          </p:nvGrpSpPr>
          <p:grpSpPr>
            <a:xfrm>
              <a:off x="-454275" y="1577231"/>
              <a:ext cx="900539" cy="895748"/>
              <a:chOff x="2333054" y="453335"/>
              <a:chExt cx="900539" cy="895748"/>
            </a:xfrm>
          </p:grpSpPr>
          <p:sp>
            <p:nvSpPr>
              <p:cNvPr id="84" name="Freeform: Shape 83">
                <a:extLst>
                  <a:ext uri="{FF2B5EF4-FFF2-40B4-BE49-F238E27FC236}">
                    <a16:creationId xmlns:a16="http://schemas.microsoft.com/office/drawing/2014/main" id="{4DE0388E-51DC-4954-C53F-F7B6D1EE2774}"/>
                  </a:ext>
                </a:extLst>
              </p:cNvPr>
              <p:cNvSpPr/>
              <p:nvPr/>
            </p:nvSpPr>
            <p:spPr>
              <a:xfrm>
                <a:off x="2333054" y="453335"/>
                <a:ext cx="900539" cy="895748"/>
              </a:xfrm>
              <a:custGeom>
                <a:avLst/>
                <a:gdLst>
                  <a:gd name="connsiteX0" fmla="*/ 900539 w 900539"/>
                  <a:gd name="connsiteY0" fmla="*/ 450594 h 895748"/>
                  <a:gd name="connsiteX1" fmla="*/ 803789 w 900539"/>
                  <a:gd name="connsiteY1" fmla="*/ 596043 h 895748"/>
                  <a:gd name="connsiteX2" fmla="*/ 766618 w 900539"/>
                  <a:gd name="connsiteY2" fmla="*/ 766489 h 895748"/>
                  <a:gd name="connsiteX3" fmla="*/ 594877 w 900539"/>
                  <a:gd name="connsiteY3" fmla="*/ 801329 h 895748"/>
                  <a:gd name="connsiteX4" fmla="*/ 447485 w 900539"/>
                  <a:gd name="connsiteY4" fmla="*/ 895748 h 895748"/>
                  <a:gd name="connsiteX5" fmla="*/ 301260 w 900539"/>
                  <a:gd name="connsiteY5" fmla="*/ 799516 h 895748"/>
                  <a:gd name="connsiteX6" fmla="*/ 129907 w 900539"/>
                  <a:gd name="connsiteY6" fmla="*/ 762603 h 895748"/>
                  <a:gd name="connsiteX7" fmla="*/ 94937 w 900539"/>
                  <a:gd name="connsiteY7" fmla="*/ 591769 h 895748"/>
                  <a:gd name="connsiteX8" fmla="*/ 1 w 900539"/>
                  <a:gd name="connsiteY8" fmla="*/ 445155 h 895748"/>
                  <a:gd name="connsiteX9" fmla="*/ 96751 w 900539"/>
                  <a:gd name="connsiteY9" fmla="*/ 299706 h 895748"/>
                  <a:gd name="connsiteX10" fmla="*/ 133922 w 900539"/>
                  <a:gd name="connsiteY10" fmla="*/ 129260 h 895748"/>
                  <a:gd name="connsiteX11" fmla="*/ 305663 w 900539"/>
                  <a:gd name="connsiteY11" fmla="*/ 94420 h 895748"/>
                  <a:gd name="connsiteX12" fmla="*/ 453055 w 900539"/>
                  <a:gd name="connsiteY12" fmla="*/ 2 h 895748"/>
                  <a:gd name="connsiteX13" fmla="*/ 599280 w 900539"/>
                  <a:gd name="connsiteY13" fmla="*/ 96233 h 895748"/>
                  <a:gd name="connsiteX14" fmla="*/ 770633 w 900539"/>
                  <a:gd name="connsiteY14" fmla="*/ 133146 h 895748"/>
                  <a:gd name="connsiteX15" fmla="*/ 805603 w 900539"/>
                  <a:gd name="connsiteY15" fmla="*/ 303980 h 895748"/>
                  <a:gd name="connsiteX16" fmla="*/ 900539 w 900539"/>
                  <a:gd name="connsiteY16" fmla="*/ 450594 h 89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0539" h="895748">
                    <a:moveTo>
                      <a:pt x="900539" y="450594"/>
                    </a:moveTo>
                    <a:cubicBezTo>
                      <a:pt x="900151" y="506805"/>
                      <a:pt x="824512" y="547215"/>
                      <a:pt x="803789" y="596043"/>
                    </a:cubicBezTo>
                    <a:cubicBezTo>
                      <a:pt x="782289" y="646555"/>
                      <a:pt x="805344" y="728540"/>
                      <a:pt x="766618" y="766489"/>
                    </a:cubicBezTo>
                    <a:cubicBezTo>
                      <a:pt x="728021" y="804437"/>
                      <a:pt x="645907" y="780606"/>
                      <a:pt x="594877" y="801329"/>
                    </a:cubicBezTo>
                    <a:cubicBezTo>
                      <a:pt x="545660" y="821275"/>
                      <a:pt x="503955" y="896007"/>
                      <a:pt x="447485" y="895748"/>
                    </a:cubicBezTo>
                    <a:cubicBezTo>
                      <a:pt x="391016" y="895359"/>
                      <a:pt x="350347" y="820109"/>
                      <a:pt x="301260" y="799516"/>
                    </a:cubicBezTo>
                    <a:cubicBezTo>
                      <a:pt x="250488" y="778145"/>
                      <a:pt x="168115" y="800940"/>
                      <a:pt x="129907" y="762603"/>
                    </a:cubicBezTo>
                    <a:cubicBezTo>
                      <a:pt x="91699" y="724136"/>
                      <a:pt x="115660" y="642540"/>
                      <a:pt x="94937" y="591769"/>
                    </a:cubicBezTo>
                    <a:cubicBezTo>
                      <a:pt x="74862" y="542682"/>
                      <a:pt x="-258" y="501365"/>
                      <a:pt x="1" y="445155"/>
                    </a:cubicBezTo>
                    <a:cubicBezTo>
                      <a:pt x="389" y="388944"/>
                      <a:pt x="76028" y="348534"/>
                      <a:pt x="96751" y="299706"/>
                    </a:cubicBezTo>
                    <a:cubicBezTo>
                      <a:pt x="118251" y="249194"/>
                      <a:pt x="95196" y="167209"/>
                      <a:pt x="133922" y="129260"/>
                    </a:cubicBezTo>
                    <a:cubicBezTo>
                      <a:pt x="172519" y="91312"/>
                      <a:pt x="254633" y="115143"/>
                      <a:pt x="305663" y="94420"/>
                    </a:cubicBezTo>
                    <a:cubicBezTo>
                      <a:pt x="355010" y="74474"/>
                      <a:pt x="396585" y="-387"/>
                      <a:pt x="453055" y="2"/>
                    </a:cubicBezTo>
                    <a:cubicBezTo>
                      <a:pt x="509524" y="390"/>
                      <a:pt x="550193" y="75640"/>
                      <a:pt x="599280" y="96233"/>
                    </a:cubicBezTo>
                    <a:cubicBezTo>
                      <a:pt x="650052" y="117604"/>
                      <a:pt x="732425" y="94809"/>
                      <a:pt x="770633" y="133146"/>
                    </a:cubicBezTo>
                    <a:cubicBezTo>
                      <a:pt x="808841" y="171613"/>
                      <a:pt x="784880" y="253209"/>
                      <a:pt x="805603" y="303980"/>
                    </a:cubicBezTo>
                    <a:cubicBezTo>
                      <a:pt x="826326" y="354751"/>
                      <a:pt x="900798" y="394384"/>
                      <a:pt x="900539" y="450594"/>
                    </a:cubicBezTo>
                  </a:path>
                </a:pathLst>
              </a:custGeom>
              <a:solidFill>
                <a:srgbClr val="009CDC"/>
              </a:solidFill>
              <a:ln w="12827" cap="flat">
                <a:noFill/>
                <a:prstDash val="solid"/>
                <a:miter/>
              </a:ln>
            </p:spPr>
            <p:txBody>
              <a:bodyPr rtlCol="0" anchor="ctr"/>
              <a:lstStyle/>
              <a:p>
                <a:endParaRPr lang="en-GB" sz="1600"/>
              </a:p>
            </p:txBody>
          </p:sp>
          <p:sp>
            <p:nvSpPr>
              <p:cNvPr id="85" name="Freeform: Shape 84">
                <a:extLst>
                  <a:ext uri="{FF2B5EF4-FFF2-40B4-BE49-F238E27FC236}">
                    <a16:creationId xmlns:a16="http://schemas.microsoft.com/office/drawing/2014/main" id="{F05064BF-EB07-A3CA-F675-B33045A75292}"/>
                  </a:ext>
                </a:extLst>
              </p:cNvPr>
              <p:cNvSpPr/>
              <p:nvPr/>
            </p:nvSpPr>
            <p:spPr>
              <a:xfrm>
                <a:off x="2491580" y="610955"/>
                <a:ext cx="583617" cy="580638"/>
              </a:xfrm>
              <a:custGeom>
                <a:avLst/>
                <a:gdLst>
                  <a:gd name="connsiteX0" fmla="*/ 583614 w 583620"/>
                  <a:gd name="connsiteY0" fmla="*/ 292068 h 580638"/>
                  <a:gd name="connsiteX1" fmla="*/ 289997 w 583620"/>
                  <a:gd name="connsiteY1" fmla="*/ 580634 h 580638"/>
                  <a:gd name="connsiteX2" fmla="*/ 6 w 583620"/>
                  <a:gd name="connsiteY2" fmla="*/ 288571 h 580638"/>
                  <a:gd name="connsiteX3" fmla="*/ 293623 w 583620"/>
                  <a:gd name="connsiteY3" fmla="*/ 5 h 580638"/>
                  <a:gd name="connsiteX4" fmla="*/ 583614 w 583620"/>
                  <a:gd name="connsiteY4" fmla="*/ 292068 h 58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20" h="580638">
                    <a:moveTo>
                      <a:pt x="583614" y="292068"/>
                    </a:moveTo>
                    <a:cubicBezTo>
                      <a:pt x="582578" y="452411"/>
                      <a:pt x="451117" y="581540"/>
                      <a:pt x="289997" y="580634"/>
                    </a:cubicBezTo>
                    <a:cubicBezTo>
                      <a:pt x="128877" y="579598"/>
                      <a:pt x="-1030" y="448914"/>
                      <a:pt x="6" y="288571"/>
                    </a:cubicBezTo>
                    <a:cubicBezTo>
                      <a:pt x="1042" y="128228"/>
                      <a:pt x="132503" y="-902"/>
                      <a:pt x="293623" y="5"/>
                    </a:cubicBezTo>
                    <a:cubicBezTo>
                      <a:pt x="454744" y="1041"/>
                      <a:pt x="584650" y="131724"/>
                      <a:pt x="583614" y="292068"/>
                    </a:cubicBezTo>
                  </a:path>
                </a:pathLst>
              </a:custGeom>
              <a:solidFill>
                <a:srgbClr val="0066A6"/>
              </a:solidFill>
              <a:ln w="12827" cap="flat">
                <a:noFill/>
                <a:prstDash val="solid"/>
                <a:miter/>
              </a:ln>
            </p:spPr>
            <p:txBody>
              <a:bodyPr rtlCol="0" anchor="ctr"/>
              <a:lstStyle/>
              <a:p>
                <a:endParaRPr lang="en-GB" sz="1600"/>
              </a:p>
            </p:txBody>
          </p:sp>
        </p:grpSp>
      </p:grpSp>
      <p:grpSp>
        <p:nvGrpSpPr>
          <p:cNvPr id="115" name="Group 114">
            <a:extLst>
              <a:ext uri="{FF2B5EF4-FFF2-40B4-BE49-F238E27FC236}">
                <a16:creationId xmlns:a16="http://schemas.microsoft.com/office/drawing/2014/main" id="{7C628DD5-6474-9D23-303A-F3FF2E5AB013}"/>
              </a:ext>
            </a:extLst>
          </p:cNvPr>
          <p:cNvGrpSpPr/>
          <p:nvPr/>
        </p:nvGrpSpPr>
        <p:grpSpPr>
          <a:xfrm>
            <a:off x="4804686" y="1856245"/>
            <a:ext cx="280699" cy="364664"/>
            <a:chOff x="-466914" y="1577231"/>
            <a:chExt cx="969051" cy="1258916"/>
          </a:xfrm>
        </p:grpSpPr>
        <p:grpSp>
          <p:nvGrpSpPr>
            <p:cNvPr id="119" name="Graphic 2">
              <a:extLst>
                <a:ext uri="{FF2B5EF4-FFF2-40B4-BE49-F238E27FC236}">
                  <a16:creationId xmlns:a16="http://schemas.microsoft.com/office/drawing/2014/main" id="{33103BA5-0CB6-63DF-C70A-A82E355A84E0}"/>
                </a:ext>
              </a:extLst>
            </p:cNvPr>
            <p:cNvGrpSpPr/>
            <p:nvPr/>
          </p:nvGrpSpPr>
          <p:grpSpPr>
            <a:xfrm>
              <a:off x="-466914" y="2239458"/>
              <a:ext cx="969051" cy="596689"/>
              <a:chOff x="2320415" y="1115562"/>
              <a:chExt cx="969051" cy="596689"/>
            </a:xfrm>
            <a:solidFill>
              <a:srgbClr val="0066A6"/>
            </a:solidFill>
          </p:grpSpPr>
          <p:sp>
            <p:nvSpPr>
              <p:cNvPr id="123" name="Freeform: Shape 122">
                <a:extLst>
                  <a:ext uri="{FF2B5EF4-FFF2-40B4-BE49-F238E27FC236}">
                    <a16:creationId xmlns:a16="http://schemas.microsoft.com/office/drawing/2014/main" id="{D4EF5322-2FAD-0933-C897-5BC9D3D9612B}"/>
                  </a:ext>
                </a:extLst>
              </p:cNvPr>
              <p:cNvSpPr/>
              <p:nvPr/>
            </p:nvSpPr>
            <p:spPr>
              <a:xfrm>
                <a:off x="2800926" y="1115562"/>
                <a:ext cx="488540" cy="596689"/>
              </a:xfrm>
              <a:custGeom>
                <a:avLst/>
                <a:gdLst>
                  <a:gd name="connsiteX0" fmla="*/ 488542 w 488541"/>
                  <a:gd name="connsiteY0" fmla="*/ 471575 h 596689"/>
                  <a:gd name="connsiteX1" fmla="*/ 338560 w 488541"/>
                  <a:gd name="connsiteY1" fmla="*/ 475201 h 596689"/>
                  <a:gd name="connsiteX2" fmla="*/ 251524 w 488541"/>
                  <a:gd name="connsiteY2" fmla="*/ 596689 h 596689"/>
                  <a:gd name="connsiteX3" fmla="*/ 251524 w 488541"/>
                  <a:gd name="connsiteY3" fmla="*/ 596689 h 596689"/>
                  <a:gd name="connsiteX4" fmla="*/ 0 w 488541"/>
                  <a:gd name="connsiteY4" fmla="*/ 125114 h 596689"/>
                  <a:gd name="connsiteX5" fmla="*/ 237018 w 488541"/>
                  <a:gd name="connsiteY5" fmla="*/ 0 h 596689"/>
                  <a:gd name="connsiteX6" fmla="*/ 488542 w 488541"/>
                  <a:gd name="connsiteY6" fmla="*/ 471575 h 59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541" h="596689">
                    <a:moveTo>
                      <a:pt x="488542" y="471575"/>
                    </a:moveTo>
                    <a:lnTo>
                      <a:pt x="338560" y="475201"/>
                    </a:lnTo>
                    <a:lnTo>
                      <a:pt x="251524" y="596689"/>
                    </a:lnTo>
                    <a:lnTo>
                      <a:pt x="251524" y="596689"/>
                    </a:lnTo>
                    <a:lnTo>
                      <a:pt x="0" y="125114"/>
                    </a:lnTo>
                    <a:lnTo>
                      <a:pt x="237018" y="0"/>
                    </a:lnTo>
                    <a:lnTo>
                      <a:pt x="488542" y="471575"/>
                    </a:lnTo>
                    <a:close/>
                  </a:path>
                </a:pathLst>
              </a:custGeom>
              <a:solidFill>
                <a:schemeClr val="accent1"/>
              </a:solidFill>
              <a:ln w="12827" cap="flat">
                <a:noFill/>
                <a:prstDash val="solid"/>
                <a:miter/>
              </a:ln>
            </p:spPr>
            <p:txBody>
              <a:bodyPr rtlCol="0" anchor="ctr"/>
              <a:lstStyle/>
              <a:p>
                <a:endParaRPr lang="en-GB" sz="1600"/>
              </a:p>
            </p:txBody>
          </p:sp>
          <p:sp>
            <p:nvSpPr>
              <p:cNvPr id="129" name="Freeform: Shape 128">
                <a:extLst>
                  <a:ext uri="{FF2B5EF4-FFF2-40B4-BE49-F238E27FC236}">
                    <a16:creationId xmlns:a16="http://schemas.microsoft.com/office/drawing/2014/main" id="{EA4A7413-24B1-EC0D-A8C6-62934936ECB4}"/>
                  </a:ext>
                </a:extLst>
              </p:cNvPr>
              <p:cNvSpPr/>
              <p:nvPr/>
            </p:nvSpPr>
            <p:spPr>
              <a:xfrm>
                <a:off x="2320415" y="1115562"/>
                <a:ext cx="488542" cy="596689"/>
              </a:xfrm>
              <a:custGeom>
                <a:avLst/>
                <a:gdLst>
                  <a:gd name="connsiteX0" fmla="*/ 0 w 488541"/>
                  <a:gd name="connsiteY0" fmla="*/ 471575 h 596689"/>
                  <a:gd name="connsiteX1" fmla="*/ 149982 w 488541"/>
                  <a:gd name="connsiteY1" fmla="*/ 475201 h 596689"/>
                  <a:gd name="connsiteX2" fmla="*/ 237018 w 488541"/>
                  <a:gd name="connsiteY2" fmla="*/ 596689 h 596689"/>
                  <a:gd name="connsiteX3" fmla="*/ 237018 w 488541"/>
                  <a:gd name="connsiteY3" fmla="*/ 596689 h 596689"/>
                  <a:gd name="connsiteX4" fmla="*/ 488542 w 488541"/>
                  <a:gd name="connsiteY4" fmla="*/ 125114 h 596689"/>
                  <a:gd name="connsiteX5" fmla="*/ 251524 w 488541"/>
                  <a:gd name="connsiteY5" fmla="*/ 0 h 596689"/>
                  <a:gd name="connsiteX6" fmla="*/ 0 w 488541"/>
                  <a:gd name="connsiteY6" fmla="*/ 471575 h 59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541" h="596689">
                    <a:moveTo>
                      <a:pt x="0" y="471575"/>
                    </a:moveTo>
                    <a:lnTo>
                      <a:pt x="149982" y="475201"/>
                    </a:lnTo>
                    <a:lnTo>
                      <a:pt x="237018" y="596689"/>
                    </a:lnTo>
                    <a:lnTo>
                      <a:pt x="237018" y="596689"/>
                    </a:lnTo>
                    <a:lnTo>
                      <a:pt x="488542" y="125114"/>
                    </a:lnTo>
                    <a:lnTo>
                      <a:pt x="251524" y="0"/>
                    </a:lnTo>
                    <a:lnTo>
                      <a:pt x="0" y="471575"/>
                    </a:lnTo>
                    <a:close/>
                  </a:path>
                </a:pathLst>
              </a:custGeom>
              <a:solidFill>
                <a:schemeClr val="accent1"/>
              </a:solidFill>
              <a:ln w="12827" cap="flat">
                <a:noFill/>
                <a:prstDash val="solid"/>
                <a:miter/>
              </a:ln>
            </p:spPr>
            <p:txBody>
              <a:bodyPr rtlCol="0" anchor="ctr"/>
              <a:lstStyle/>
              <a:p>
                <a:endParaRPr lang="en-GB" sz="1600"/>
              </a:p>
            </p:txBody>
          </p:sp>
        </p:grpSp>
        <p:grpSp>
          <p:nvGrpSpPr>
            <p:cNvPr id="120" name="Graphic 2">
              <a:extLst>
                <a:ext uri="{FF2B5EF4-FFF2-40B4-BE49-F238E27FC236}">
                  <a16:creationId xmlns:a16="http://schemas.microsoft.com/office/drawing/2014/main" id="{E82B1ECD-CC17-6310-2B0F-DD4367ACC3B2}"/>
                </a:ext>
              </a:extLst>
            </p:cNvPr>
            <p:cNvGrpSpPr/>
            <p:nvPr/>
          </p:nvGrpSpPr>
          <p:grpSpPr>
            <a:xfrm>
              <a:off x="-432722" y="1577231"/>
              <a:ext cx="900539" cy="895748"/>
              <a:chOff x="2354607" y="453335"/>
              <a:chExt cx="900539" cy="895748"/>
            </a:xfrm>
          </p:grpSpPr>
          <p:sp>
            <p:nvSpPr>
              <p:cNvPr id="121" name="Freeform: Shape 120">
                <a:extLst>
                  <a:ext uri="{FF2B5EF4-FFF2-40B4-BE49-F238E27FC236}">
                    <a16:creationId xmlns:a16="http://schemas.microsoft.com/office/drawing/2014/main" id="{2586A003-5FDE-F912-8598-F1E2A58AB0A5}"/>
                  </a:ext>
                </a:extLst>
              </p:cNvPr>
              <p:cNvSpPr/>
              <p:nvPr/>
            </p:nvSpPr>
            <p:spPr>
              <a:xfrm>
                <a:off x="2354607" y="453335"/>
                <a:ext cx="900539" cy="895748"/>
              </a:xfrm>
              <a:custGeom>
                <a:avLst/>
                <a:gdLst>
                  <a:gd name="connsiteX0" fmla="*/ 900539 w 900539"/>
                  <a:gd name="connsiteY0" fmla="*/ 450594 h 895748"/>
                  <a:gd name="connsiteX1" fmla="*/ 803789 w 900539"/>
                  <a:gd name="connsiteY1" fmla="*/ 596043 h 895748"/>
                  <a:gd name="connsiteX2" fmla="*/ 766618 w 900539"/>
                  <a:gd name="connsiteY2" fmla="*/ 766489 h 895748"/>
                  <a:gd name="connsiteX3" fmla="*/ 594877 w 900539"/>
                  <a:gd name="connsiteY3" fmla="*/ 801329 h 895748"/>
                  <a:gd name="connsiteX4" fmla="*/ 447485 w 900539"/>
                  <a:gd name="connsiteY4" fmla="*/ 895748 h 895748"/>
                  <a:gd name="connsiteX5" fmla="*/ 301260 w 900539"/>
                  <a:gd name="connsiteY5" fmla="*/ 799516 h 895748"/>
                  <a:gd name="connsiteX6" fmla="*/ 129907 w 900539"/>
                  <a:gd name="connsiteY6" fmla="*/ 762603 h 895748"/>
                  <a:gd name="connsiteX7" fmla="*/ 94937 w 900539"/>
                  <a:gd name="connsiteY7" fmla="*/ 591769 h 895748"/>
                  <a:gd name="connsiteX8" fmla="*/ 1 w 900539"/>
                  <a:gd name="connsiteY8" fmla="*/ 445155 h 895748"/>
                  <a:gd name="connsiteX9" fmla="*/ 96751 w 900539"/>
                  <a:gd name="connsiteY9" fmla="*/ 299706 h 895748"/>
                  <a:gd name="connsiteX10" fmla="*/ 133922 w 900539"/>
                  <a:gd name="connsiteY10" fmla="*/ 129260 h 895748"/>
                  <a:gd name="connsiteX11" fmla="*/ 305663 w 900539"/>
                  <a:gd name="connsiteY11" fmla="*/ 94420 h 895748"/>
                  <a:gd name="connsiteX12" fmla="*/ 453055 w 900539"/>
                  <a:gd name="connsiteY12" fmla="*/ 2 h 895748"/>
                  <a:gd name="connsiteX13" fmla="*/ 599280 w 900539"/>
                  <a:gd name="connsiteY13" fmla="*/ 96233 h 895748"/>
                  <a:gd name="connsiteX14" fmla="*/ 770633 w 900539"/>
                  <a:gd name="connsiteY14" fmla="*/ 133146 h 895748"/>
                  <a:gd name="connsiteX15" fmla="*/ 805603 w 900539"/>
                  <a:gd name="connsiteY15" fmla="*/ 303980 h 895748"/>
                  <a:gd name="connsiteX16" fmla="*/ 900539 w 900539"/>
                  <a:gd name="connsiteY16" fmla="*/ 450594 h 89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0539" h="895748">
                    <a:moveTo>
                      <a:pt x="900539" y="450594"/>
                    </a:moveTo>
                    <a:cubicBezTo>
                      <a:pt x="900151" y="506805"/>
                      <a:pt x="824512" y="547215"/>
                      <a:pt x="803789" y="596043"/>
                    </a:cubicBezTo>
                    <a:cubicBezTo>
                      <a:pt x="782289" y="646555"/>
                      <a:pt x="805344" y="728540"/>
                      <a:pt x="766618" y="766489"/>
                    </a:cubicBezTo>
                    <a:cubicBezTo>
                      <a:pt x="728021" y="804437"/>
                      <a:pt x="645907" y="780606"/>
                      <a:pt x="594877" y="801329"/>
                    </a:cubicBezTo>
                    <a:cubicBezTo>
                      <a:pt x="545660" y="821275"/>
                      <a:pt x="503955" y="896007"/>
                      <a:pt x="447485" y="895748"/>
                    </a:cubicBezTo>
                    <a:cubicBezTo>
                      <a:pt x="391016" y="895359"/>
                      <a:pt x="350347" y="820109"/>
                      <a:pt x="301260" y="799516"/>
                    </a:cubicBezTo>
                    <a:cubicBezTo>
                      <a:pt x="250488" y="778145"/>
                      <a:pt x="168115" y="800940"/>
                      <a:pt x="129907" y="762603"/>
                    </a:cubicBezTo>
                    <a:cubicBezTo>
                      <a:pt x="91699" y="724136"/>
                      <a:pt x="115660" y="642540"/>
                      <a:pt x="94937" y="591769"/>
                    </a:cubicBezTo>
                    <a:cubicBezTo>
                      <a:pt x="74862" y="542682"/>
                      <a:pt x="-258" y="501365"/>
                      <a:pt x="1" y="445155"/>
                    </a:cubicBezTo>
                    <a:cubicBezTo>
                      <a:pt x="389" y="388944"/>
                      <a:pt x="76028" y="348534"/>
                      <a:pt x="96751" y="299706"/>
                    </a:cubicBezTo>
                    <a:cubicBezTo>
                      <a:pt x="118251" y="249194"/>
                      <a:pt x="95196" y="167209"/>
                      <a:pt x="133922" y="129260"/>
                    </a:cubicBezTo>
                    <a:cubicBezTo>
                      <a:pt x="172519" y="91312"/>
                      <a:pt x="254633" y="115143"/>
                      <a:pt x="305663" y="94420"/>
                    </a:cubicBezTo>
                    <a:cubicBezTo>
                      <a:pt x="355010" y="74474"/>
                      <a:pt x="396585" y="-387"/>
                      <a:pt x="453055" y="2"/>
                    </a:cubicBezTo>
                    <a:cubicBezTo>
                      <a:pt x="509524" y="390"/>
                      <a:pt x="550193" y="75640"/>
                      <a:pt x="599280" y="96233"/>
                    </a:cubicBezTo>
                    <a:cubicBezTo>
                      <a:pt x="650052" y="117604"/>
                      <a:pt x="732425" y="94809"/>
                      <a:pt x="770633" y="133146"/>
                    </a:cubicBezTo>
                    <a:cubicBezTo>
                      <a:pt x="808841" y="171613"/>
                      <a:pt x="784880" y="253209"/>
                      <a:pt x="805603" y="303980"/>
                    </a:cubicBezTo>
                    <a:cubicBezTo>
                      <a:pt x="826326" y="354751"/>
                      <a:pt x="900798" y="394384"/>
                      <a:pt x="900539" y="450594"/>
                    </a:cubicBezTo>
                  </a:path>
                </a:pathLst>
              </a:custGeom>
              <a:solidFill>
                <a:schemeClr val="accent2"/>
              </a:solidFill>
              <a:ln w="12827" cap="flat">
                <a:noFill/>
                <a:prstDash val="solid"/>
                <a:miter/>
              </a:ln>
            </p:spPr>
            <p:txBody>
              <a:bodyPr rtlCol="0" anchor="ctr"/>
              <a:lstStyle/>
              <a:p>
                <a:endParaRPr lang="en-GB" sz="1600" dirty="0"/>
              </a:p>
            </p:txBody>
          </p:sp>
          <p:sp>
            <p:nvSpPr>
              <p:cNvPr id="122" name="Freeform: Shape 121">
                <a:extLst>
                  <a:ext uri="{FF2B5EF4-FFF2-40B4-BE49-F238E27FC236}">
                    <a16:creationId xmlns:a16="http://schemas.microsoft.com/office/drawing/2014/main" id="{8132C890-4BB4-555B-75ED-9B5D9F0B0EE5}"/>
                  </a:ext>
                </a:extLst>
              </p:cNvPr>
              <p:cNvSpPr/>
              <p:nvPr/>
            </p:nvSpPr>
            <p:spPr>
              <a:xfrm>
                <a:off x="2513133" y="610955"/>
                <a:ext cx="583619" cy="580638"/>
              </a:xfrm>
              <a:custGeom>
                <a:avLst/>
                <a:gdLst>
                  <a:gd name="connsiteX0" fmla="*/ 583614 w 583620"/>
                  <a:gd name="connsiteY0" fmla="*/ 292068 h 580638"/>
                  <a:gd name="connsiteX1" fmla="*/ 289997 w 583620"/>
                  <a:gd name="connsiteY1" fmla="*/ 580634 h 580638"/>
                  <a:gd name="connsiteX2" fmla="*/ 6 w 583620"/>
                  <a:gd name="connsiteY2" fmla="*/ 288571 h 580638"/>
                  <a:gd name="connsiteX3" fmla="*/ 293623 w 583620"/>
                  <a:gd name="connsiteY3" fmla="*/ 5 h 580638"/>
                  <a:gd name="connsiteX4" fmla="*/ 583614 w 583620"/>
                  <a:gd name="connsiteY4" fmla="*/ 292068 h 58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20" h="580638">
                    <a:moveTo>
                      <a:pt x="583614" y="292068"/>
                    </a:moveTo>
                    <a:cubicBezTo>
                      <a:pt x="582578" y="452411"/>
                      <a:pt x="451117" y="581540"/>
                      <a:pt x="289997" y="580634"/>
                    </a:cubicBezTo>
                    <a:cubicBezTo>
                      <a:pt x="128877" y="579598"/>
                      <a:pt x="-1030" y="448914"/>
                      <a:pt x="6" y="288571"/>
                    </a:cubicBezTo>
                    <a:cubicBezTo>
                      <a:pt x="1042" y="128228"/>
                      <a:pt x="132503" y="-902"/>
                      <a:pt x="293623" y="5"/>
                    </a:cubicBezTo>
                    <a:cubicBezTo>
                      <a:pt x="454744" y="1041"/>
                      <a:pt x="584650" y="131724"/>
                      <a:pt x="583614" y="292068"/>
                    </a:cubicBezTo>
                  </a:path>
                </a:pathLst>
              </a:custGeom>
              <a:solidFill>
                <a:schemeClr val="accent1"/>
              </a:solidFill>
              <a:ln w="12827" cap="flat">
                <a:noFill/>
                <a:prstDash val="solid"/>
                <a:miter/>
              </a:ln>
            </p:spPr>
            <p:txBody>
              <a:bodyPr rtlCol="0" anchor="ctr"/>
              <a:lstStyle/>
              <a:p>
                <a:endParaRPr lang="en-GB" sz="1600"/>
              </a:p>
            </p:txBody>
          </p:sp>
        </p:grpSp>
      </p:grpSp>
      <p:grpSp>
        <p:nvGrpSpPr>
          <p:cNvPr id="103" name="Group 102">
            <a:extLst>
              <a:ext uri="{FF2B5EF4-FFF2-40B4-BE49-F238E27FC236}">
                <a16:creationId xmlns:a16="http://schemas.microsoft.com/office/drawing/2014/main" id="{527DA3E6-1FF1-60A7-7271-574E4AC88806}"/>
              </a:ext>
            </a:extLst>
          </p:cNvPr>
          <p:cNvGrpSpPr/>
          <p:nvPr/>
        </p:nvGrpSpPr>
        <p:grpSpPr>
          <a:xfrm>
            <a:off x="2588448" y="1856245"/>
            <a:ext cx="280700" cy="364664"/>
            <a:chOff x="-490018" y="1577231"/>
            <a:chExt cx="969053" cy="1258916"/>
          </a:xfrm>
        </p:grpSpPr>
        <p:grpSp>
          <p:nvGrpSpPr>
            <p:cNvPr id="107" name="Graphic 2">
              <a:extLst>
                <a:ext uri="{FF2B5EF4-FFF2-40B4-BE49-F238E27FC236}">
                  <a16:creationId xmlns:a16="http://schemas.microsoft.com/office/drawing/2014/main" id="{25B57C8F-A988-4966-9F14-21A18F9F7AA2}"/>
                </a:ext>
              </a:extLst>
            </p:cNvPr>
            <p:cNvGrpSpPr/>
            <p:nvPr/>
          </p:nvGrpSpPr>
          <p:grpSpPr>
            <a:xfrm>
              <a:off x="-490018" y="2239458"/>
              <a:ext cx="969053" cy="596689"/>
              <a:chOff x="2297311" y="1115562"/>
              <a:chExt cx="969053" cy="596689"/>
            </a:xfrm>
            <a:solidFill>
              <a:srgbClr val="0066A6"/>
            </a:solidFill>
          </p:grpSpPr>
          <p:sp>
            <p:nvSpPr>
              <p:cNvPr id="111" name="Freeform: Shape 110">
                <a:extLst>
                  <a:ext uri="{FF2B5EF4-FFF2-40B4-BE49-F238E27FC236}">
                    <a16:creationId xmlns:a16="http://schemas.microsoft.com/office/drawing/2014/main" id="{D737682E-DEAE-382B-DF23-5FA0E2108E65}"/>
                  </a:ext>
                </a:extLst>
              </p:cNvPr>
              <p:cNvSpPr/>
              <p:nvPr/>
            </p:nvSpPr>
            <p:spPr>
              <a:xfrm>
                <a:off x="2777822" y="1115562"/>
                <a:ext cx="488542" cy="596689"/>
              </a:xfrm>
              <a:custGeom>
                <a:avLst/>
                <a:gdLst>
                  <a:gd name="connsiteX0" fmla="*/ 488542 w 488541"/>
                  <a:gd name="connsiteY0" fmla="*/ 471575 h 596689"/>
                  <a:gd name="connsiteX1" fmla="*/ 338560 w 488541"/>
                  <a:gd name="connsiteY1" fmla="*/ 475201 h 596689"/>
                  <a:gd name="connsiteX2" fmla="*/ 251524 w 488541"/>
                  <a:gd name="connsiteY2" fmla="*/ 596689 h 596689"/>
                  <a:gd name="connsiteX3" fmla="*/ 251524 w 488541"/>
                  <a:gd name="connsiteY3" fmla="*/ 596689 h 596689"/>
                  <a:gd name="connsiteX4" fmla="*/ 0 w 488541"/>
                  <a:gd name="connsiteY4" fmla="*/ 125114 h 596689"/>
                  <a:gd name="connsiteX5" fmla="*/ 237018 w 488541"/>
                  <a:gd name="connsiteY5" fmla="*/ 0 h 596689"/>
                  <a:gd name="connsiteX6" fmla="*/ 488542 w 488541"/>
                  <a:gd name="connsiteY6" fmla="*/ 471575 h 59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541" h="596689">
                    <a:moveTo>
                      <a:pt x="488542" y="471575"/>
                    </a:moveTo>
                    <a:lnTo>
                      <a:pt x="338560" y="475201"/>
                    </a:lnTo>
                    <a:lnTo>
                      <a:pt x="251524" y="596689"/>
                    </a:lnTo>
                    <a:lnTo>
                      <a:pt x="251524" y="596689"/>
                    </a:lnTo>
                    <a:lnTo>
                      <a:pt x="0" y="125114"/>
                    </a:lnTo>
                    <a:lnTo>
                      <a:pt x="237018" y="0"/>
                    </a:lnTo>
                    <a:lnTo>
                      <a:pt x="488542" y="471575"/>
                    </a:lnTo>
                    <a:close/>
                  </a:path>
                </a:pathLst>
              </a:custGeom>
              <a:solidFill>
                <a:schemeClr val="accent1"/>
              </a:solidFill>
              <a:ln w="12827" cap="flat">
                <a:noFill/>
                <a:prstDash val="solid"/>
                <a:miter/>
              </a:ln>
            </p:spPr>
            <p:txBody>
              <a:bodyPr rtlCol="0" anchor="ctr"/>
              <a:lstStyle/>
              <a:p>
                <a:endParaRPr lang="en-GB" sz="1600"/>
              </a:p>
            </p:txBody>
          </p:sp>
          <p:sp>
            <p:nvSpPr>
              <p:cNvPr id="112" name="Freeform: Shape 111">
                <a:extLst>
                  <a:ext uri="{FF2B5EF4-FFF2-40B4-BE49-F238E27FC236}">
                    <a16:creationId xmlns:a16="http://schemas.microsoft.com/office/drawing/2014/main" id="{80888F85-1776-79F3-4BB2-3CF14C2034F7}"/>
                  </a:ext>
                </a:extLst>
              </p:cNvPr>
              <p:cNvSpPr/>
              <p:nvPr/>
            </p:nvSpPr>
            <p:spPr>
              <a:xfrm>
                <a:off x="2297311" y="1115562"/>
                <a:ext cx="488542" cy="596689"/>
              </a:xfrm>
              <a:custGeom>
                <a:avLst/>
                <a:gdLst>
                  <a:gd name="connsiteX0" fmla="*/ 0 w 488541"/>
                  <a:gd name="connsiteY0" fmla="*/ 471575 h 596689"/>
                  <a:gd name="connsiteX1" fmla="*/ 149982 w 488541"/>
                  <a:gd name="connsiteY1" fmla="*/ 475201 h 596689"/>
                  <a:gd name="connsiteX2" fmla="*/ 237018 w 488541"/>
                  <a:gd name="connsiteY2" fmla="*/ 596689 h 596689"/>
                  <a:gd name="connsiteX3" fmla="*/ 237018 w 488541"/>
                  <a:gd name="connsiteY3" fmla="*/ 596689 h 596689"/>
                  <a:gd name="connsiteX4" fmla="*/ 488542 w 488541"/>
                  <a:gd name="connsiteY4" fmla="*/ 125114 h 596689"/>
                  <a:gd name="connsiteX5" fmla="*/ 251524 w 488541"/>
                  <a:gd name="connsiteY5" fmla="*/ 0 h 596689"/>
                  <a:gd name="connsiteX6" fmla="*/ 0 w 488541"/>
                  <a:gd name="connsiteY6" fmla="*/ 471575 h 59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541" h="596689">
                    <a:moveTo>
                      <a:pt x="0" y="471575"/>
                    </a:moveTo>
                    <a:lnTo>
                      <a:pt x="149982" y="475201"/>
                    </a:lnTo>
                    <a:lnTo>
                      <a:pt x="237018" y="596689"/>
                    </a:lnTo>
                    <a:lnTo>
                      <a:pt x="237018" y="596689"/>
                    </a:lnTo>
                    <a:lnTo>
                      <a:pt x="488542" y="125114"/>
                    </a:lnTo>
                    <a:lnTo>
                      <a:pt x="251524" y="0"/>
                    </a:lnTo>
                    <a:lnTo>
                      <a:pt x="0" y="471575"/>
                    </a:lnTo>
                    <a:close/>
                  </a:path>
                </a:pathLst>
              </a:custGeom>
              <a:solidFill>
                <a:schemeClr val="accent1"/>
              </a:solidFill>
              <a:ln w="12827" cap="flat">
                <a:noFill/>
                <a:prstDash val="solid"/>
                <a:miter/>
              </a:ln>
            </p:spPr>
            <p:txBody>
              <a:bodyPr rtlCol="0" anchor="ctr"/>
              <a:lstStyle/>
              <a:p>
                <a:endParaRPr lang="en-GB" sz="1600"/>
              </a:p>
            </p:txBody>
          </p:sp>
        </p:grpSp>
        <p:grpSp>
          <p:nvGrpSpPr>
            <p:cNvPr id="108" name="Graphic 2">
              <a:extLst>
                <a:ext uri="{FF2B5EF4-FFF2-40B4-BE49-F238E27FC236}">
                  <a16:creationId xmlns:a16="http://schemas.microsoft.com/office/drawing/2014/main" id="{A9699A42-5A17-82FF-A013-A47E619D1074}"/>
                </a:ext>
              </a:extLst>
            </p:cNvPr>
            <p:cNvGrpSpPr/>
            <p:nvPr/>
          </p:nvGrpSpPr>
          <p:grpSpPr>
            <a:xfrm>
              <a:off x="-455824" y="1577231"/>
              <a:ext cx="900539" cy="895748"/>
              <a:chOff x="2331505" y="453335"/>
              <a:chExt cx="900539" cy="895748"/>
            </a:xfrm>
          </p:grpSpPr>
          <p:sp>
            <p:nvSpPr>
              <p:cNvPr id="109" name="Freeform: Shape 108">
                <a:extLst>
                  <a:ext uri="{FF2B5EF4-FFF2-40B4-BE49-F238E27FC236}">
                    <a16:creationId xmlns:a16="http://schemas.microsoft.com/office/drawing/2014/main" id="{0A0736E0-9A8E-13D0-8189-284DA5300131}"/>
                  </a:ext>
                </a:extLst>
              </p:cNvPr>
              <p:cNvSpPr/>
              <p:nvPr/>
            </p:nvSpPr>
            <p:spPr>
              <a:xfrm>
                <a:off x="2331505" y="453335"/>
                <a:ext cx="900539" cy="895748"/>
              </a:xfrm>
              <a:custGeom>
                <a:avLst/>
                <a:gdLst>
                  <a:gd name="connsiteX0" fmla="*/ 900539 w 900539"/>
                  <a:gd name="connsiteY0" fmla="*/ 450594 h 895748"/>
                  <a:gd name="connsiteX1" fmla="*/ 803789 w 900539"/>
                  <a:gd name="connsiteY1" fmla="*/ 596043 h 895748"/>
                  <a:gd name="connsiteX2" fmla="*/ 766618 w 900539"/>
                  <a:gd name="connsiteY2" fmla="*/ 766489 h 895748"/>
                  <a:gd name="connsiteX3" fmla="*/ 594877 w 900539"/>
                  <a:gd name="connsiteY3" fmla="*/ 801329 h 895748"/>
                  <a:gd name="connsiteX4" fmla="*/ 447485 w 900539"/>
                  <a:gd name="connsiteY4" fmla="*/ 895748 h 895748"/>
                  <a:gd name="connsiteX5" fmla="*/ 301260 w 900539"/>
                  <a:gd name="connsiteY5" fmla="*/ 799516 h 895748"/>
                  <a:gd name="connsiteX6" fmla="*/ 129907 w 900539"/>
                  <a:gd name="connsiteY6" fmla="*/ 762603 h 895748"/>
                  <a:gd name="connsiteX7" fmla="*/ 94937 w 900539"/>
                  <a:gd name="connsiteY7" fmla="*/ 591769 h 895748"/>
                  <a:gd name="connsiteX8" fmla="*/ 1 w 900539"/>
                  <a:gd name="connsiteY8" fmla="*/ 445155 h 895748"/>
                  <a:gd name="connsiteX9" fmla="*/ 96751 w 900539"/>
                  <a:gd name="connsiteY9" fmla="*/ 299706 h 895748"/>
                  <a:gd name="connsiteX10" fmla="*/ 133922 w 900539"/>
                  <a:gd name="connsiteY10" fmla="*/ 129260 h 895748"/>
                  <a:gd name="connsiteX11" fmla="*/ 305663 w 900539"/>
                  <a:gd name="connsiteY11" fmla="*/ 94420 h 895748"/>
                  <a:gd name="connsiteX12" fmla="*/ 453055 w 900539"/>
                  <a:gd name="connsiteY12" fmla="*/ 2 h 895748"/>
                  <a:gd name="connsiteX13" fmla="*/ 599280 w 900539"/>
                  <a:gd name="connsiteY13" fmla="*/ 96233 h 895748"/>
                  <a:gd name="connsiteX14" fmla="*/ 770633 w 900539"/>
                  <a:gd name="connsiteY14" fmla="*/ 133146 h 895748"/>
                  <a:gd name="connsiteX15" fmla="*/ 805603 w 900539"/>
                  <a:gd name="connsiteY15" fmla="*/ 303980 h 895748"/>
                  <a:gd name="connsiteX16" fmla="*/ 900539 w 900539"/>
                  <a:gd name="connsiteY16" fmla="*/ 450594 h 89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0539" h="895748">
                    <a:moveTo>
                      <a:pt x="900539" y="450594"/>
                    </a:moveTo>
                    <a:cubicBezTo>
                      <a:pt x="900151" y="506805"/>
                      <a:pt x="824512" y="547215"/>
                      <a:pt x="803789" y="596043"/>
                    </a:cubicBezTo>
                    <a:cubicBezTo>
                      <a:pt x="782289" y="646555"/>
                      <a:pt x="805344" y="728540"/>
                      <a:pt x="766618" y="766489"/>
                    </a:cubicBezTo>
                    <a:cubicBezTo>
                      <a:pt x="728021" y="804437"/>
                      <a:pt x="645907" y="780606"/>
                      <a:pt x="594877" y="801329"/>
                    </a:cubicBezTo>
                    <a:cubicBezTo>
                      <a:pt x="545660" y="821275"/>
                      <a:pt x="503955" y="896007"/>
                      <a:pt x="447485" y="895748"/>
                    </a:cubicBezTo>
                    <a:cubicBezTo>
                      <a:pt x="391016" y="895359"/>
                      <a:pt x="350347" y="820109"/>
                      <a:pt x="301260" y="799516"/>
                    </a:cubicBezTo>
                    <a:cubicBezTo>
                      <a:pt x="250488" y="778145"/>
                      <a:pt x="168115" y="800940"/>
                      <a:pt x="129907" y="762603"/>
                    </a:cubicBezTo>
                    <a:cubicBezTo>
                      <a:pt x="91699" y="724136"/>
                      <a:pt x="115660" y="642540"/>
                      <a:pt x="94937" y="591769"/>
                    </a:cubicBezTo>
                    <a:cubicBezTo>
                      <a:pt x="74862" y="542682"/>
                      <a:pt x="-258" y="501365"/>
                      <a:pt x="1" y="445155"/>
                    </a:cubicBezTo>
                    <a:cubicBezTo>
                      <a:pt x="389" y="388944"/>
                      <a:pt x="76028" y="348534"/>
                      <a:pt x="96751" y="299706"/>
                    </a:cubicBezTo>
                    <a:cubicBezTo>
                      <a:pt x="118251" y="249194"/>
                      <a:pt x="95196" y="167209"/>
                      <a:pt x="133922" y="129260"/>
                    </a:cubicBezTo>
                    <a:cubicBezTo>
                      <a:pt x="172519" y="91312"/>
                      <a:pt x="254633" y="115143"/>
                      <a:pt x="305663" y="94420"/>
                    </a:cubicBezTo>
                    <a:cubicBezTo>
                      <a:pt x="355010" y="74474"/>
                      <a:pt x="396585" y="-387"/>
                      <a:pt x="453055" y="2"/>
                    </a:cubicBezTo>
                    <a:cubicBezTo>
                      <a:pt x="509524" y="390"/>
                      <a:pt x="550193" y="75640"/>
                      <a:pt x="599280" y="96233"/>
                    </a:cubicBezTo>
                    <a:cubicBezTo>
                      <a:pt x="650052" y="117604"/>
                      <a:pt x="732425" y="94809"/>
                      <a:pt x="770633" y="133146"/>
                    </a:cubicBezTo>
                    <a:cubicBezTo>
                      <a:pt x="808841" y="171613"/>
                      <a:pt x="784880" y="253209"/>
                      <a:pt x="805603" y="303980"/>
                    </a:cubicBezTo>
                    <a:cubicBezTo>
                      <a:pt x="826326" y="354751"/>
                      <a:pt x="900798" y="394384"/>
                      <a:pt x="900539" y="450594"/>
                    </a:cubicBezTo>
                  </a:path>
                </a:pathLst>
              </a:custGeom>
              <a:solidFill>
                <a:schemeClr val="accent2"/>
              </a:solidFill>
              <a:ln w="12827" cap="flat">
                <a:noFill/>
                <a:prstDash val="solid"/>
                <a:miter/>
              </a:ln>
            </p:spPr>
            <p:txBody>
              <a:bodyPr rtlCol="0" anchor="ctr"/>
              <a:lstStyle/>
              <a:p>
                <a:endParaRPr lang="en-GB" sz="1600"/>
              </a:p>
            </p:txBody>
          </p:sp>
          <p:sp>
            <p:nvSpPr>
              <p:cNvPr id="110" name="Freeform: Shape 109">
                <a:extLst>
                  <a:ext uri="{FF2B5EF4-FFF2-40B4-BE49-F238E27FC236}">
                    <a16:creationId xmlns:a16="http://schemas.microsoft.com/office/drawing/2014/main" id="{74AF8ADE-4E60-3AE1-7CBA-0D1F37D00230}"/>
                  </a:ext>
                </a:extLst>
              </p:cNvPr>
              <p:cNvSpPr/>
              <p:nvPr/>
            </p:nvSpPr>
            <p:spPr>
              <a:xfrm>
                <a:off x="2490027" y="610955"/>
                <a:ext cx="583620" cy="580638"/>
              </a:xfrm>
              <a:custGeom>
                <a:avLst/>
                <a:gdLst>
                  <a:gd name="connsiteX0" fmla="*/ 583614 w 583620"/>
                  <a:gd name="connsiteY0" fmla="*/ 292068 h 580638"/>
                  <a:gd name="connsiteX1" fmla="*/ 289997 w 583620"/>
                  <a:gd name="connsiteY1" fmla="*/ 580634 h 580638"/>
                  <a:gd name="connsiteX2" fmla="*/ 6 w 583620"/>
                  <a:gd name="connsiteY2" fmla="*/ 288571 h 580638"/>
                  <a:gd name="connsiteX3" fmla="*/ 293623 w 583620"/>
                  <a:gd name="connsiteY3" fmla="*/ 5 h 580638"/>
                  <a:gd name="connsiteX4" fmla="*/ 583614 w 583620"/>
                  <a:gd name="connsiteY4" fmla="*/ 292068 h 58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20" h="580638">
                    <a:moveTo>
                      <a:pt x="583614" y="292068"/>
                    </a:moveTo>
                    <a:cubicBezTo>
                      <a:pt x="582578" y="452411"/>
                      <a:pt x="451117" y="581540"/>
                      <a:pt x="289997" y="580634"/>
                    </a:cubicBezTo>
                    <a:cubicBezTo>
                      <a:pt x="128877" y="579598"/>
                      <a:pt x="-1030" y="448914"/>
                      <a:pt x="6" y="288571"/>
                    </a:cubicBezTo>
                    <a:cubicBezTo>
                      <a:pt x="1042" y="128228"/>
                      <a:pt x="132503" y="-902"/>
                      <a:pt x="293623" y="5"/>
                    </a:cubicBezTo>
                    <a:cubicBezTo>
                      <a:pt x="454744" y="1041"/>
                      <a:pt x="584650" y="131724"/>
                      <a:pt x="583614" y="292068"/>
                    </a:cubicBezTo>
                  </a:path>
                </a:pathLst>
              </a:custGeom>
              <a:solidFill>
                <a:schemeClr val="accent1"/>
              </a:solidFill>
              <a:ln w="12827" cap="flat">
                <a:noFill/>
                <a:prstDash val="solid"/>
                <a:miter/>
              </a:ln>
            </p:spPr>
            <p:txBody>
              <a:bodyPr rtlCol="0" anchor="ctr"/>
              <a:lstStyle/>
              <a:p>
                <a:endParaRPr lang="en-GB" sz="1600" dirty="0"/>
              </a:p>
            </p:txBody>
          </p:sp>
        </p:grpSp>
      </p:grpSp>
      <p:grpSp>
        <p:nvGrpSpPr>
          <p:cNvPr id="132" name="Group 131">
            <a:extLst>
              <a:ext uri="{FF2B5EF4-FFF2-40B4-BE49-F238E27FC236}">
                <a16:creationId xmlns:a16="http://schemas.microsoft.com/office/drawing/2014/main" id="{22EA7D03-9BDA-64C0-A800-17255080A918}"/>
              </a:ext>
            </a:extLst>
          </p:cNvPr>
          <p:cNvGrpSpPr/>
          <p:nvPr/>
        </p:nvGrpSpPr>
        <p:grpSpPr>
          <a:xfrm>
            <a:off x="7045440" y="1856245"/>
            <a:ext cx="280701" cy="364664"/>
            <a:chOff x="-473803" y="1577231"/>
            <a:chExt cx="969055" cy="1258916"/>
          </a:xfrm>
        </p:grpSpPr>
        <p:grpSp>
          <p:nvGrpSpPr>
            <p:cNvPr id="150" name="Graphic 2">
              <a:extLst>
                <a:ext uri="{FF2B5EF4-FFF2-40B4-BE49-F238E27FC236}">
                  <a16:creationId xmlns:a16="http://schemas.microsoft.com/office/drawing/2014/main" id="{FC923D06-B241-EF8C-1574-5B8E224163B4}"/>
                </a:ext>
              </a:extLst>
            </p:cNvPr>
            <p:cNvGrpSpPr/>
            <p:nvPr/>
          </p:nvGrpSpPr>
          <p:grpSpPr>
            <a:xfrm>
              <a:off x="-473803" y="2239458"/>
              <a:ext cx="969055" cy="596689"/>
              <a:chOff x="2313526" y="1115562"/>
              <a:chExt cx="969055" cy="596689"/>
            </a:xfrm>
            <a:solidFill>
              <a:srgbClr val="0066A6"/>
            </a:solidFill>
          </p:grpSpPr>
          <p:sp>
            <p:nvSpPr>
              <p:cNvPr id="155" name="Freeform: Shape 154">
                <a:extLst>
                  <a:ext uri="{FF2B5EF4-FFF2-40B4-BE49-F238E27FC236}">
                    <a16:creationId xmlns:a16="http://schemas.microsoft.com/office/drawing/2014/main" id="{4C31CE6E-D5D3-15A1-0AD6-95A127A0AC89}"/>
                  </a:ext>
                </a:extLst>
              </p:cNvPr>
              <p:cNvSpPr/>
              <p:nvPr/>
            </p:nvSpPr>
            <p:spPr>
              <a:xfrm>
                <a:off x="2794039" y="1115562"/>
                <a:ext cx="488542" cy="596689"/>
              </a:xfrm>
              <a:custGeom>
                <a:avLst/>
                <a:gdLst>
                  <a:gd name="connsiteX0" fmla="*/ 488542 w 488541"/>
                  <a:gd name="connsiteY0" fmla="*/ 471575 h 596689"/>
                  <a:gd name="connsiteX1" fmla="*/ 338560 w 488541"/>
                  <a:gd name="connsiteY1" fmla="*/ 475201 h 596689"/>
                  <a:gd name="connsiteX2" fmla="*/ 251524 w 488541"/>
                  <a:gd name="connsiteY2" fmla="*/ 596689 h 596689"/>
                  <a:gd name="connsiteX3" fmla="*/ 251524 w 488541"/>
                  <a:gd name="connsiteY3" fmla="*/ 596689 h 596689"/>
                  <a:gd name="connsiteX4" fmla="*/ 0 w 488541"/>
                  <a:gd name="connsiteY4" fmla="*/ 125114 h 596689"/>
                  <a:gd name="connsiteX5" fmla="*/ 237018 w 488541"/>
                  <a:gd name="connsiteY5" fmla="*/ 0 h 596689"/>
                  <a:gd name="connsiteX6" fmla="*/ 488542 w 488541"/>
                  <a:gd name="connsiteY6" fmla="*/ 471575 h 59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541" h="596689">
                    <a:moveTo>
                      <a:pt x="488542" y="471575"/>
                    </a:moveTo>
                    <a:lnTo>
                      <a:pt x="338560" y="475201"/>
                    </a:lnTo>
                    <a:lnTo>
                      <a:pt x="251524" y="596689"/>
                    </a:lnTo>
                    <a:lnTo>
                      <a:pt x="251524" y="596689"/>
                    </a:lnTo>
                    <a:lnTo>
                      <a:pt x="0" y="125114"/>
                    </a:lnTo>
                    <a:lnTo>
                      <a:pt x="237018" y="0"/>
                    </a:lnTo>
                    <a:lnTo>
                      <a:pt x="488542" y="471575"/>
                    </a:lnTo>
                    <a:close/>
                  </a:path>
                </a:pathLst>
              </a:custGeom>
              <a:solidFill>
                <a:schemeClr val="accent1"/>
              </a:solidFill>
              <a:ln w="12827" cap="flat">
                <a:noFill/>
                <a:prstDash val="solid"/>
                <a:miter/>
              </a:ln>
            </p:spPr>
            <p:txBody>
              <a:bodyPr rtlCol="0" anchor="ctr"/>
              <a:lstStyle/>
              <a:p>
                <a:endParaRPr lang="en-GB" sz="1600"/>
              </a:p>
            </p:txBody>
          </p:sp>
          <p:sp>
            <p:nvSpPr>
              <p:cNvPr id="162" name="Freeform: Shape 161">
                <a:extLst>
                  <a:ext uri="{FF2B5EF4-FFF2-40B4-BE49-F238E27FC236}">
                    <a16:creationId xmlns:a16="http://schemas.microsoft.com/office/drawing/2014/main" id="{5462784F-11FF-3B6F-90C9-83468F4E5C77}"/>
                  </a:ext>
                </a:extLst>
              </p:cNvPr>
              <p:cNvSpPr/>
              <p:nvPr/>
            </p:nvSpPr>
            <p:spPr>
              <a:xfrm>
                <a:off x="2313526" y="1115562"/>
                <a:ext cx="488542" cy="596689"/>
              </a:xfrm>
              <a:custGeom>
                <a:avLst/>
                <a:gdLst>
                  <a:gd name="connsiteX0" fmla="*/ 0 w 488541"/>
                  <a:gd name="connsiteY0" fmla="*/ 471575 h 596689"/>
                  <a:gd name="connsiteX1" fmla="*/ 149982 w 488541"/>
                  <a:gd name="connsiteY1" fmla="*/ 475201 h 596689"/>
                  <a:gd name="connsiteX2" fmla="*/ 237018 w 488541"/>
                  <a:gd name="connsiteY2" fmla="*/ 596689 h 596689"/>
                  <a:gd name="connsiteX3" fmla="*/ 237018 w 488541"/>
                  <a:gd name="connsiteY3" fmla="*/ 596689 h 596689"/>
                  <a:gd name="connsiteX4" fmla="*/ 488542 w 488541"/>
                  <a:gd name="connsiteY4" fmla="*/ 125114 h 596689"/>
                  <a:gd name="connsiteX5" fmla="*/ 251524 w 488541"/>
                  <a:gd name="connsiteY5" fmla="*/ 0 h 596689"/>
                  <a:gd name="connsiteX6" fmla="*/ 0 w 488541"/>
                  <a:gd name="connsiteY6" fmla="*/ 471575 h 59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541" h="596689">
                    <a:moveTo>
                      <a:pt x="0" y="471575"/>
                    </a:moveTo>
                    <a:lnTo>
                      <a:pt x="149982" y="475201"/>
                    </a:lnTo>
                    <a:lnTo>
                      <a:pt x="237018" y="596689"/>
                    </a:lnTo>
                    <a:lnTo>
                      <a:pt x="237018" y="596689"/>
                    </a:lnTo>
                    <a:lnTo>
                      <a:pt x="488542" y="125114"/>
                    </a:lnTo>
                    <a:lnTo>
                      <a:pt x="251524" y="0"/>
                    </a:lnTo>
                    <a:lnTo>
                      <a:pt x="0" y="471575"/>
                    </a:lnTo>
                    <a:close/>
                  </a:path>
                </a:pathLst>
              </a:custGeom>
              <a:solidFill>
                <a:schemeClr val="accent1"/>
              </a:solidFill>
              <a:ln w="12827" cap="flat">
                <a:noFill/>
                <a:prstDash val="solid"/>
                <a:miter/>
              </a:ln>
            </p:spPr>
            <p:txBody>
              <a:bodyPr rtlCol="0" anchor="ctr"/>
              <a:lstStyle/>
              <a:p>
                <a:endParaRPr lang="en-GB" sz="1600"/>
              </a:p>
            </p:txBody>
          </p:sp>
        </p:grpSp>
        <p:grpSp>
          <p:nvGrpSpPr>
            <p:cNvPr id="152" name="Graphic 2">
              <a:extLst>
                <a:ext uri="{FF2B5EF4-FFF2-40B4-BE49-F238E27FC236}">
                  <a16:creationId xmlns:a16="http://schemas.microsoft.com/office/drawing/2014/main" id="{42369B84-A0EC-0A91-60C6-C7834D867658}"/>
                </a:ext>
              </a:extLst>
            </p:cNvPr>
            <p:cNvGrpSpPr/>
            <p:nvPr/>
          </p:nvGrpSpPr>
          <p:grpSpPr>
            <a:xfrm>
              <a:off x="-439609" y="1577231"/>
              <a:ext cx="900540" cy="895748"/>
              <a:chOff x="2347720" y="453335"/>
              <a:chExt cx="900540" cy="895748"/>
            </a:xfrm>
          </p:grpSpPr>
          <p:sp>
            <p:nvSpPr>
              <p:cNvPr id="153" name="Freeform: Shape 152">
                <a:extLst>
                  <a:ext uri="{FF2B5EF4-FFF2-40B4-BE49-F238E27FC236}">
                    <a16:creationId xmlns:a16="http://schemas.microsoft.com/office/drawing/2014/main" id="{734DA87B-83C3-C942-8EBE-9479A490E3B2}"/>
                  </a:ext>
                </a:extLst>
              </p:cNvPr>
              <p:cNvSpPr/>
              <p:nvPr/>
            </p:nvSpPr>
            <p:spPr>
              <a:xfrm>
                <a:off x="2347720" y="453335"/>
                <a:ext cx="900540" cy="895748"/>
              </a:xfrm>
              <a:custGeom>
                <a:avLst/>
                <a:gdLst>
                  <a:gd name="connsiteX0" fmla="*/ 900539 w 900539"/>
                  <a:gd name="connsiteY0" fmla="*/ 450594 h 895748"/>
                  <a:gd name="connsiteX1" fmla="*/ 803789 w 900539"/>
                  <a:gd name="connsiteY1" fmla="*/ 596043 h 895748"/>
                  <a:gd name="connsiteX2" fmla="*/ 766618 w 900539"/>
                  <a:gd name="connsiteY2" fmla="*/ 766489 h 895748"/>
                  <a:gd name="connsiteX3" fmla="*/ 594877 w 900539"/>
                  <a:gd name="connsiteY3" fmla="*/ 801329 h 895748"/>
                  <a:gd name="connsiteX4" fmla="*/ 447485 w 900539"/>
                  <a:gd name="connsiteY4" fmla="*/ 895748 h 895748"/>
                  <a:gd name="connsiteX5" fmla="*/ 301260 w 900539"/>
                  <a:gd name="connsiteY5" fmla="*/ 799516 h 895748"/>
                  <a:gd name="connsiteX6" fmla="*/ 129907 w 900539"/>
                  <a:gd name="connsiteY6" fmla="*/ 762603 h 895748"/>
                  <a:gd name="connsiteX7" fmla="*/ 94937 w 900539"/>
                  <a:gd name="connsiteY7" fmla="*/ 591769 h 895748"/>
                  <a:gd name="connsiteX8" fmla="*/ 1 w 900539"/>
                  <a:gd name="connsiteY8" fmla="*/ 445155 h 895748"/>
                  <a:gd name="connsiteX9" fmla="*/ 96751 w 900539"/>
                  <a:gd name="connsiteY9" fmla="*/ 299706 h 895748"/>
                  <a:gd name="connsiteX10" fmla="*/ 133922 w 900539"/>
                  <a:gd name="connsiteY10" fmla="*/ 129260 h 895748"/>
                  <a:gd name="connsiteX11" fmla="*/ 305663 w 900539"/>
                  <a:gd name="connsiteY11" fmla="*/ 94420 h 895748"/>
                  <a:gd name="connsiteX12" fmla="*/ 453055 w 900539"/>
                  <a:gd name="connsiteY12" fmla="*/ 2 h 895748"/>
                  <a:gd name="connsiteX13" fmla="*/ 599280 w 900539"/>
                  <a:gd name="connsiteY13" fmla="*/ 96233 h 895748"/>
                  <a:gd name="connsiteX14" fmla="*/ 770633 w 900539"/>
                  <a:gd name="connsiteY14" fmla="*/ 133146 h 895748"/>
                  <a:gd name="connsiteX15" fmla="*/ 805603 w 900539"/>
                  <a:gd name="connsiteY15" fmla="*/ 303980 h 895748"/>
                  <a:gd name="connsiteX16" fmla="*/ 900539 w 900539"/>
                  <a:gd name="connsiteY16" fmla="*/ 450594 h 89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0539" h="895748">
                    <a:moveTo>
                      <a:pt x="900539" y="450594"/>
                    </a:moveTo>
                    <a:cubicBezTo>
                      <a:pt x="900151" y="506805"/>
                      <a:pt x="824512" y="547215"/>
                      <a:pt x="803789" y="596043"/>
                    </a:cubicBezTo>
                    <a:cubicBezTo>
                      <a:pt x="782289" y="646555"/>
                      <a:pt x="805344" y="728540"/>
                      <a:pt x="766618" y="766489"/>
                    </a:cubicBezTo>
                    <a:cubicBezTo>
                      <a:pt x="728021" y="804437"/>
                      <a:pt x="645907" y="780606"/>
                      <a:pt x="594877" y="801329"/>
                    </a:cubicBezTo>
                    <a:cubicBezTo>
                      <a:pt x="545660" y="821275"/>
                      <a:pt x="503955" y="896007"/>
                      <a:pt x="447485" y="895748"/>
                    </a:cubicBezTo>
                    <a:cubicBezTo>
                      <a:pt x="391016" y="895359"/>
                      <a:pt x="350347" y="820109"/>
                      <a:pt x="301260" y="799516"/>
                    </a:cubicBezTo>
                    <a:cubicBezTo>
                      <a:pt x="250488" y="778145"/>
                      <a:pt x="168115" y="800940"/>
                      <a:pt x="129907" y="762603"/>
                    </a:cubicBezTo>
                    <a:cubicBezTo>
                      <a:pt x="91699" y="724136"/>
                      <a:pt x="115660" y="642540"/>
                      <a:pt x="94937" y="591769"/>
                    </a:cubicBezTo>
                    <a:cubicBezTo>
                      <a:pt x="74862" y="542682"/>
                      <a:pt x="-258" y="501365"/>
                      <a:pt x="1" y="445155"/>
                    </a:cubicBezTo>
                    <a:cubicBezTo>
                      <a:pt x="389" y="388944"/>
                      <a:pt x="76028" y="348534"/>
                      <a:pt x="96751" y="299706"/>
                    </a:cubicBezTo>
                    <a:cubicBezTo>
                      <a:pt x="118251" y="249194"/>
                      <a:pt x="95196" y="167209"/>
                      <a:pt x="133922" y="129260"/>
                    </a:cubicBezTo>
                    <a:cubicBezTo>
                      <a:pt x="172519" y="91312"/>
                      <a:pt x="254633" y="115143"/>
                      <a:pt x="305663" y="94420"/>
                    </a:cubicBezTo>
                    <a:cubicBezTo>
                      <a:pt x="355010" y="74474"/>
                      <a:pt x="396585" y="-387"/>
                      <a:pt x="453055" y="2"/>
                    </a:cubicBezTo>
                    <a:cubicBezTo>
                      <a:pt x="509524" y="390"/>
                      <a:pt x="550193" y="75640"/>
                      <a:pt x="599280" y="96233"/>
                    </a:cubicBezTo>
                    <a:cubicBezTo>
                      <a:pt x="650052" y="117604"/>
                      <a:pt x="732425" y="94809"/>
                      <a:pt x="770633" y="133146"/>
                    </a:cubicBezTo>
                    <a:cubicBezTo>
                      <a:pt x="808841" y="171613"/>
                      <a:pt x="784880" y="253209"/>
                      <a:pt x="805603" y="303980"/>
                    </a:cubicBezTo>
                    <a:cubicBezTo>
                      <a:pt x="826326" y="354751"/>
                      <a:pt x="900798" y="394384"/>
                      <a:pt x="900539" y="450594"/>
                    </a:cubicBezTo>
                  </a:path>
                </a:pathLst>
              </a:custGeom>
              <a:solidFill>
                <a:schemeClr val="accent2"/>
              </a:solidFill>
              <a:ln w="12827" cap="flat">
                <a:noFill/>
                <a:prstDash val="solid"/>
                <a:miter/>
              </a:ln>
            </p:spPr>
            <p:txBody>
              <a:bodyPr rtlCol="0" anchor="ctr"/>
              <a:lstStyle/>
              <a:p>
                <a:endParaRPr lang="en-GB" sz="1600"/>
              </a:p>
            </p:txBody>
          </p:sp>
          <p:sp>
            <p:nvSpPr>
              <p:cNvPr id="154" name="Freeform: Shape 153">
                <a:extLst>
                  <a:ext uri="{FF2B5EF4-FFF2-40B4-BE49-F238E27FC236}">
                    <a16:creationId xmlns:a16="http://schemas.microsoft.com/office/drawing/2014/main" id="{F4B1A85B-ECE9-6DF7-6977-59A2036341F1}"/>
                  </a:ext>
                </a:extLst>
              </p:cNvPr>
              <p:cNvSpPr/>
              <p:nvPr/>
            </p:nvSpPr>
            <p:spPr>
              <a:xfrm>
                <a:off x="2506244" y="610955"/>
                <a:ext cx="583619" cy="580638"/>
              </a:xfrm>
              <a:custGeom>
                <a:avLst/>
                <a:gdLst>
                  <a:gd name="connsiteX0" fmla="*/ 583614 w 583620"/>
                  <a:gd name="connsiteY0" fmla="*/ 292068 h 580638"/>
                  <a:gd name="connsiteX1" fmla="*/ 289997 w 583620"/>
                  <a:gd name="connsiteY1" fmla="*/ 580634 h 580638"/>
                  <a:gd name="connsiteX2" fmla="*/ 6 w 583620"/>
                  <a:gd name="connsiteY2" fmla="*/ 288571 h 580638"/>
                  <a:gd name="connsiteX3" fmla="*/ 293623 w 583620"/>
                  <a:gd name="connsiteY3" fmla="*/ 5 h 580638"/>
                  <a:gd name="connsiteX4" fmla="*/ 583614 w 583620"/>
                  <a:gd name="connsiteY4" fmla="*/ 292068 h 58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20" h="580638">
                    <a:moveTo>
                      <a:pt x="583614" y="292068"/>
                    </a:moveTo>
                    <a:cubicBezTo>
                      <a:pt x="582578" y="452411"/>
                      <a:pt x="451117" y="581540"/>
                      <a:pt x="289997" y="580634"/>
                    </a:cubicBezTo>
                    <a:cubicBezTo>
                      <a:pt x="128877" y="579598"/>
                      <a:pt x="-1030" y="448914"/>
                      <a:pt x="6" y="288571"/>
                    </a:cubicBezTo>
                    <a:cubicBezTo>
                      <a:pt x="1042" y="128228"/>
                      <a:pt x="132503" y="-902"/>
                      <a:pt x="293623" y="5"/>
                    </a:cubicBezTo>
                    <a:cubicBezTo>
                      <a:pt x="454744" y="1041"/>
                      <a:pt x="584650" y="131724"/>
                      <a:pt x="583614" y="292068"/>
                    </a:cubicBezTo>
                  </a:path>
                </a:pathLst>
              </a:custGeom>
              <a:solidFill>
                <a:schemeClr val="accent1"/>
              </a:solidFill>
              <a:ln w="12827" cap="flat">
                <a:noFill/>
                <a:prstDash val="solid"/>
                <a:miter/>
              </a:ln>
            </p:spPr>
            <p:txBody>
              <a:bodyPr rtlCol="0" anchor="ctr"/>
              <a:lstStyle/>
              <a:p>
                <a:endParaRPr lang="en-GB" sz="1600"/>
              </a:p>
            </p:txBody>
          </p:sp>
        </p:grpSp>
      </p:grpSp>
      <p:pic>
        <p:nvPicPr>
          <p:cNvPr id="43" name="Picture 42">
            <a:extLst>
              <a:ext uri="{FF2B5EF4-FFF2-40B4-BE49-F238E27FC236}">
                <a16:creationId xmlns:a16="http://schemas.microsoft.com/office/drawing/2014/main" id="{E3811044-F8C2-EE42-402A-02C6AEBA92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75191" y="209138"/>
            <a:ext cx="1187110" cy="1576841"/>
          </a:xfrm>
          <a:prstGeom prst="rect">
            <a:avLst/>
          </a:prstGeom>
          <a:effectLst>
            <a:outerShdw dir="18900000" sy="23000" kx="-1200000" algn="bl" rotWithShape="0">
              <a:prstClr val="black">
                <a:alpha val="9000"/>
              </a:prstClr>
            </a:outerShdw>
          </a:effectLst>
        </p:spPr>
      </p:pic>
      <p:sp>
        <p:nvSpPr>
          <p:cNvPr id="90" name="TextBox 89">
            <a:extLst>
              <a:ext uri="{FF2B5EF4-FFF2-40B4-BE49-F238E27FC236}">
                <a16:creationId xmlns:a16="http://schemas.microsoft.com/office/drawing/2014/main" id="{91F37E24-7A55-5E6F-0C20-0CE6F882A4EB}"/>
              </a:ext>
            </a:extLst>
          </p:cNvPr>
          <p:cNvSpPr txBox="1"/>
          <p:nvPr/>
        </p:nvSpPr>
        <p:spPr>
          <a:xfrm>
            <a:off x="4919321" y="3823759"/>
            <a:ext cx="1679839" cy="438582"/>
          </a:xfrm>
          <a:prstGeom prst="rect">
            <a:avLst/>
          </a:prstGeom>
          <a:noFill/>
        </p:spPr>
        <p:txBody>
          <a:bodyPr wrap="square" lIns="0" tIns="0" rIns="0" bIns="0" rtlCol="0">
            <a:spAutoFit/>
          </a:bodyPr>
          <a:lstStyle/>
          <a:p>
            <a:pPr algn="ctr"/>
            <a:r>
              <a:rPr lang="en-US" sz="1050" b="1" dirty="0"/>
              <a:t>Winner Rising Star:</a:t>
            </a:r>
            <a:br>
              <a:rPr lang="en-US" sz="1050" b="1" dirty="0"/>
            </a:br>
            <a:r>
              <a:rPr lang="en-US" sz="900" dirty="0"/>
              <a:t>Jade Bowman (Claims)</a:t>
            </a:r>
          </a:p>
          <a:p>
            <a:pPr algn="ctr"/>
            <a:endParaRPr lang="en-US" sz="900" dirty="0"/>
          </a:p>
        </p:txBody>
      </p:sp>
      <p:grpSp>
        <p:nvGrpSpPr>
          <p:cNvPr id="91" name="Group 90">
            <a:extLst>
              <a:ext uri="{FF2B5EF4-FFF2-40B4-BE49-F238E27FC236}">
                <a16:creationId xmlns:a16="http://schemas.microsoft.com/office/drawing/2014/main" id="{645C06F9-BF99-383E-33B3-C30A75F7E6A3}"/>
              </a:ext>
            </a:extLst>
          </p:cNvPr>
          <p:cNvGrpSpPr>
            <a:grpSpLocks noChangeAspect="1"/>
          </p:cNvGrpSpPr>
          <p:nvPr/>
        </p:nvGrpSpPr>
        <p:grpSpPr>
          <a:xfrm>
            <a:off x="8171056" y="4806011"/>
            <a:ext cx="782444" cy="167956"/>
            <a:chOff x="4579941" y="3142620"/>
            <a:chExt cx="2725101" cy="584956"/>
          </a:xfrm>
        </p:grpSpPr>
        <p:sp>
          <p:nvSpPr>
            <p:cNvPr id="93" name="Freeform: Shape 92">
              <a:extLst>
                <a:ext uri="{FF2B5EF4-FFF2-40B4-BE49-F238E27FC236}">
                  <a16:creationId xmlns:a16="http://schemas.microsoft.com/office/drawing/2014/main" id="{D6603CD0-86DC-58DE-79A1-9DF538A762D4}"/>
                </a:ext>
              </a:extLst>
            </p:cNvPr>
            <p:cNvSpPr/>
            <p:nvPr userDrawn="1"/>
          </p:nvSpPr>
          <p:spPr>
            <a:xfrm flipV="1">
              <a:off x="4579941" y="3142646"/>
              <a:ext cx="422095" cy="584926"/>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accent2"/>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94" name="Freeform: Shape 93">
              <a:extLst>
                <a:ext uri="{FF2B5EF4-FFF2-40B4-BE49-F238E27FC236}">
                  <a16:creationId xmlns:a16="http://schemas.microsoft.com/office/drawing/2014/main" id="{70C3F065-FAEA-ECDA-3B76-955F88DF0583}"/>
                </a:ext>
              </a:extLst>
            </p:cNvPr>
            <p:cNvSpPr/>
            <p:nvPr userDrawn="1"/>
          </p:nvSpPr>
          <p:spPr>
            <a:xfrm flipV="1">
              <a:off x="5413287" y="3236734"/>
              <a:ext cx="1891755" cy="406440"/>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nvGrpSpPr>
            <p:cNvPr id="95" name="Group 94">
              <a:extLst>
                <a:ext uri="{FF2B5EF4-FFF2-40B4-BE49-F238E27FC236}">
                  <a16:creationId xmlns:a16="http://schemas.microsoft.com/office/drawing/2014/main" id="{9923C578-5909-651E-6B60-8BF762707C5D}"/>
                </a:ext>
              </a:extLst>
            </p:cNvPr>
            <p:cNvGrpSpPr/>
            <p:nvPr userDrawn="1"/>
          </p:nvGrpSpPr>
          <p:grpSpPr>
            <a:xfrm>
              <a:off x="4792605" y="3142620"/>
              <a:ext cx="424314" cy="584956"/>
              <a:chOff x="2765096" y="3864547"/>
              <a:chExt cx="452875" cy="624330"/>
            </a:xfrm>
          </p:grpSpPr>
          <p:sp>
            <p:nvSpPr>
              <p:cNvPr id="96" name="Freeform: Shape 95">
                <a:extLst>
                  <a:ext uri="{FF2B5EF4-FFF2-40B4-BE49-F238E27FC236}">
                    <a16:creationId xmlns:a16="http://schemas.microsoft.com/office/drawing/2014/main" id="{C21D5BB0-CCC7-91DB-602F-9D3AF48A0181}"/>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accent5"/>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97" name="Freeform: Shape 96">
                <a:extLst>
                  <a:ext uri="{FF2B5EF4-FFF2-40B4-BE49-F238E27FC236}">
                    <a16:creationId xmlns:a16="http://schemas.microsoft.com/office/drawing/2014/main" id="{2C5D858A-40C7-6762-C770-93DE7C54CB93}"/>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accent1"/>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grpSp>
    </p:spTree>
    <p:extLst>
      <p:ext uri="{BB962C8B-B14F-4D97-AF65-F5344CB8AC3E}">
        <p14:creationId xmlns:p14="http://schemas.microsoft.com/office/powerpoint/2010/main" val="29313172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38"/>
                                        </p:tgtEl>
                                        <p:attrNameLst>
                                          <p:attrName>ppt_x</p:attrName>
                                          <p:attrName>ppt_y</p:attrName>
                                        </p:attrNameLst>
                                      </p:cBhvr>
                                      <p:rCtr x="0" y="-1944"/>
                                    </p:animMotion>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6" presetClass="emph" presetSubtype="0" fill="hold" nodeType="withEffect">
                                  <p:stCondLst>
                                    <p:cond delay="0"/>
                                  </p:stCondLst>
                                  <p:childTnLst>
                                    <p:animScale>
                                      <p:cBhvr>
                                        <p:cTn id="14" dur="10" fill="hold"/>
                                        <p:tgtEl>
                                          <p:spTgt spid="12"/>
                                        </p:tgtEl>
                                      </p:cBhvr>
                                      <p:by x="125000" y="125000"/>
                                    </p:animScale>
                                  </p:childTnLst>
                                </p:cTn>
                              </p:par>
                              <p:par>
                                <p:cTn id="15" presetID="6" presetClass="emph" presetSubtype="0" decel="100000" fill="hold" nodeType="withEffect">
                                  <p:stCondLst>
                                    <p:cond delay="0"/>
                                  </p:stCondLst>
                                  <p:childTnLst>
                                    <p:animScale>
                                      <p:cBhvr>
                                        <p:cTn id="16" dur="750" fill="hold"/>
                                        <p:tgtEl>
                                          <p:spTgt spid="12"/>
                                        </p:tgtEl>
                                      </p:cBhvr>
                                      <p:by x="80000" y="80000"/>
                                    </p:animScale>
                                  </p:childTnLst>
                                </p:cTn>
                              </p:par>
                              <p:par>
                                <p:cTn id="17" presetID="10" presetClass="entr" presetSubtype="0" fill="hold" grpId="0" nodeType="withEffect">
                                  <p:stCondLst>
                                    <p:cond delay="500"/>
                                  </p:stCondLst>
                                  <p:childTnLst>
                                    <p:set>
                                      <p:cBhvr>
                                        <p:cTn id="18" dur="1" fill="hold">
                                          <p:stCondLst>
                                            <p:cond delay="0"/>
                                          </p:stCondLst>
                                        </p:cTn>
                                        <p:tgtEl>
                                          <p:spTgt spid="197"/>
                                        </p:tgtEl>
                                        <p:attrNameLst>
                                          <p:attrName>style.visibility</p:attrName>
                                        </p:attrNameLst>
                                      </p:cBhvr>
                                      <p:to>
                                        <p:strVal val="visible"/>
                                      </p:to>
                                    </p:set>
                                    <p:animEffect transition="in" filter="fade">
                                      <p:cBhvr>
                                        <p:cTn id="19" dur="250"/>
                                        <p:tgtEl>
                                          <p:spTgt spid="197"/>
                                        </p:tgtEl>
                                      </p:cBhvr>
                                    </p:animEffect>
                                  </p:childTnLst>
                                </p:cTn>
                              </p:par>
                              <p:par>
                                <p:cTn id="20" presetID="42" presetClass="path" presetSubtype="0" decel="100000" fill="hold" grpId="1" nodeType="withEffect">
                                  <p:stCondLst>
                                    <p:cond delay="500"/>
                                  </p:stCondLst>
                                  <p:childTnLst>
                                    <p:animMotion origin="layout" path="M -4.16667E-6 -0.17191 L -4.16667E-6 0.0037 " pathEditMode="relative" rAng="0" ptsTypes="AA">
                                      <p:cBhvr>
                                        <p:cTn id="21" dur="500" fill="hold"/>
                                        <p:tgtEl>
                                          <p:spTgt spid="197"/>
                                        </p:tgtEl>
                                        <p:attrNameLst>
                                          <p:attrName>ppt_x</p:attrName>
                                          <p:attrName>ppt_y</p:attrName>
                                        </p:attrNameLst>
                                      </p:cBhvr>
                                      <p:rCtr x="0" y="8765"/>
                                    </p:animMotion>
                                  </p:childTnLst>
                                </p:cTn>
                              </p:par>
                              <p:par>
                                <p:cTn id="22" presetID="10" presetClass="entr" presetSubtype="0" fill="hold" grpId="0" nodeType="withEffect">
                                  <p:stCondLst>
                                    <p:cond delay="500"/>
                                  </p:stCondLst>
                                  <p:childTnLst>
                                    <p:set>
                                      <p:cBhvr>
                                        <p:cTn id="23" dur="1" fill="hold">
                                          <p:stCondLst>
                                            <p:cond delay="0"/>
                                          </p:stCondLst>
                                        </p:cTn>
                                        <p:tgtEl>
                                          <p:spTgt spid="92"/>
                                        </p:tgtEl>
                                        <p:attrNameLst>
                                          <p:attrName>style.visibility</p:attrName>
                                        </p:attrNameLst>
                                      </p:cBhvr>
                                      <p:to>
                                        <p:strVal val="visible"/>
                                      </p:to>
                                    </p:set>
                                    <p:animEffect transition="in" filter="fade">
                                      <p:cBhvr>
                                        <p:cTn id="24" dur="500"/>
                                        <p:tgtEl>
                                          <p:spTgt spid="92"/>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250"/>
                                        <p:tgtEl>
                                          <p:spTgt spid="39"/>
                                        </p:tgtEl>
                                      </p:cBhvr>
                                    </p:animEffect>
                                  </p:childTnLst>
                                </p:cTn>
                              </p:par>
                              <p:par>
                                <p:cTn id="29" presetID="42" presetClass="path" presetSubtype="0" decel="100000" fill="hold" nodeType="withEffect">
                                  <p:stCondLst>
                                    <p:cond delay="0"/>
                                  </p:stCondLst>
                                  <p:childTnLst>
                                    <p:animMotion origin="layout" path="M 1.25E-6 0.03889 L 1.25E-6 1.85185E-6 " pathEditMode="relative" rAng="0" ptsTypes="AA">
                                      <p:cBhvr>
                                        <p:cTn id="30" dur="500" fill="hold"/>
                                        <p:tgtEl>
                                          <p:spTgt spid="39"/>
                                        </p:tgtEl>
                                        <p:attrNameLst>
                                          <p:attrName>ppt_x</p:attrName>
                                          <p:attrName>ppt_y</p:attrName>
                                        </p:attrNameLst>
                                      </p:cBhvr>
                                      <p:rCtr x="0" y="-1944"/>
                                    </p:animMotion>
                                  </p:childTnLst>
                                </p:cTn>
                              </p:par>
                              <p:par>
                                <p:cTn id="31" presetID="10" presetClass="entr" presetSubtype="0" fill="hold" nodeType="withEffect">
                                  <p:stCondLst>
                                    <p:cond delay="0"/>
                                  </p:stCondLst>
                                  <p:childTnLst>
                                    <p:set>
                                      <p:cBhvr>
                                        <p:cTn id="32" dur="1" fill="hold">
                                          <p:stCondLst>
                                            <p:cond delay="0"/>
                                          </p:stCondLst>
                                        </p:cTn>
                                        <p:tgtEl>
                                          <p:spTgt spid="103"/>
                                        </p:tgtEl>
                                        <p:attrNameLst>
                                          <p:attrName>style.visibility</p:attrName>
                                        </p:attrNameLst>
                                      </p:cBhvr>
                                      <p:to>
                                        <p:strVal val="visible"/>
                                      </p:to>
                                    </p:set>
                                    <p:animEffect transition="in" filter="fade">
                                      <p:cBhvr>
                                        <p:cTn id="33" dur="500"/>
                                        <p:tgtEl>
                                          <p:spTgt spid="103"/>
                                        </p:tgtEl>
                                      </p:cBhvr>
                                    </p:animEffect>
                                  </p:childTnLst>
                                </p:cTn>
                              </p:par>
                              <p:par>
                                <p:cTn id="34" presetID="6" presetClass="emph" presetSubtype="0" fill="hold" nodeType="withEffect">
                                  <p:stCondLst>
                                    <p:cond delay="0"/>
                                  </p:stCondLst>
                                  <p:childTnLst>
                                    <p:animScale>
                                      <p:cBhvr>
                                        <p:cTn id="35" dur="10" fill="hold"/>
                                        <p:tgtEl>
                                          <p:spTgt spid="103"/>
                                        </p:tgtEl>
                                      </p:cBhvr>
                                      <p:by x="125000" y="125000"/>
                                    </p:animScale>
                                  </p:childTnLst>
                                </p:cTn>
                              </p:par>
                              <p:par>
                                <p:cTn id="36" presetID="6" presetClass="emph" presetSubtype="0" decel="100000" fill="hold" nodeType="withEffect">
                                  <p:stCondLst>
                                    <p:cond delay="0"/>
                                  </p:stCondLst>
                                  <p:childTnLst>
                                    <p:animScale>
                                      <p:cBhvr>
                                        <p:cTn id="37" dur="750" fill="hold"/>
                                        <p:tgtEl>
                                          <p:spTgt spid="103"/>
                                        </p:tgtEl>
                                      </p:cBhvr>
                                      <p:by x="80000" y="80000"/>
                                    </p:animScale>
                                  </p:childTnLst>
                                </p:cTn>
                              </p:par>
                              <p:par>
                                <p:cTn id="38" presetID="10" presetClass="entr" presetSubtype="0" fill="hold" grpId="0" nodeType="withEffect">
                                  <p:stCondLst>
                                    <p:cond delay="500"/>
                                  </p:stCondLst>
                                  <p:childTnLst>
                                    <p:set>
                                      <p:cBhvr>
                                        <p:cTn id="39" dur="1" fill="hold">
                                          <p:stCondLst>
                                            <p:cond delay="0"/>
                                          </p:stCondLst>
                                        </p:cTn>
                                        <p:tgtEl>
                                          <p:spTgt spid="198"/>
                                        </p:tgtEl>
                                        <p:attrNameLst>
                                          <p:attrName>style.visibility</p:attrName>
                                        </p:attrNameLst>
                                      </p:cBhvr>
                                      <p:to>
                                        <p:strVal val="visible"/>
                                      </p:to>
                                    </p:set>
                                    <p:animEffect transition="in" filter="fade">
                                      <p:cBhvr>
                                        <p:cTn id="40" dur="250"/>
                                        <p:tgtEl>
                                          <p:spTgt spid="198"/>
                                        </p:tgtEl>
                                      </p:cBhvr>
                                    </p:animEffect>
                                  </p:childTnLst>
                                </p:cTn>
                              </p:par>
                              <p:par>
                                <p:cTn id="41" presetID="42" presetClass="path" presetSubtype="0" decel="100000" fill="hold" grpId="1" nodeType="withEffect">
                                  <p:stCondLst>
                                    <p:cond delay="500"/>
                                  </p:stCondLst>
                                  <p:childTnLst>
                                    <p:animMotion origin="layout" path="M -4.16667E-6 -0.17191 L -4.16667E-6 0.0037 " pathEditMode="relative" rAng="0" ptsTypes="AA">
                                      <p:cBhvr>
                                        <p:cTn id="42" dur="500" fill="hold"/>
                                        <p:tgtEl>
                                          <p:spTgt spid="198"/>
                                        </p:tgtEl>
                                        <p:attrNameLst>
                                          <p:attrName>ppt_x</p:attrName>
                                          <p:attrName>ppt_y</p:attrName>
                                        </p:attrNameLst>
                                      </p:cBhvr>
                                      <p:rCtr x="0" y="8765"/>
                                    </p:animMotion>
                                  </p:childTnLst>
                                </p:cTn>
                              </p:par>
                              <p:par>
                                <p:cTn id="43" presetID="10" presetClass="entr" presetSubtype="0" fill="hold" grpId="0" nodeType="withEffect">
                                  <p:stCondLst>
                                    <p:cond delay="500"/>
                                  </p:stCondLst>
                                  <p:childTnLst>
                                    <p:set>
                                      <p:cBhvr>
                                        <p:cTn id="44" dur="1" fill="hold">
                                          <p:stCondLst>
                                            <p:cond delay="0"/>
                                          </p:stCondLst>
                                        </p:cTn>
                                        <p:tgtEl>
                                          <p:spTgt spid="106"/>
                                        </p:tgtEl>
                                        <p:attrNameLst>
                                          <p:attrName>style.visibility</p:attrName>
                                        </p:attrNameLst>
                                      </p:cBhvr>
                                      <p:to>
                                        <p:strVal val="visible"/>
                                      </p:to>
                                    </p:set>
                                    <p:animEffect transition="in" filter="fade">
                                      <p:cBhvr>
                                        <p:cTn id="45" dur="500"/>
                                        <p:tgtEl>
                                          <p:spTgt spid="106"/>
                                        </p:tgtEl>
                                      </p:cBhvr>
                                    </p:animEffect>
                                  </p:childTnLst>
                                </p:cTn>
                              </p:par>
                              <p:par>
                                <p:cTn id="46" presetID="10" presetClass="entr" presetSubtype="0" fill="hold" grpId="0" nodeType="withEffect">
                                  <p:stCondLst>
                                    <p:cond delay="650"/>
                                  </p:stCondLst>
                                  <p:childTnLst>
                                    <p:set>
                                      <p:cBhvr>
                                        <p:cTn id="47" dur="1" fill="hold">
                                          <p:stCondLst>
                                            <p:cond delay="0"/>
                                          </p:stCondLst>
                                        </p:cTn>
                                        <p:tgtEl>
                                          <p:spTgt spid="163"/>
                                        </p:tgtEl>
                                        <p:attrNameLst>
                                          <p:attrName>style.visibility</p:attrName>
                                        </p:attrNameLst>
                                      </p:cBhvr>
                                      <p:to>
                                        <p:strVal val="visible"/>
                                      </p:to>
                                    </p:set>
                                    <p:animEffect transition="in" filter="fade">
                                      <p:cBhvr>
                                        <p:cTn id="48" dur="500"/>
                                        <p:tgtEl>
                                          <p:spTgt spid="163"/>
                                        </p:tgtEl>
                                      </p:cBhvr>
                                    </p:animEffect>
                                  </p:childTnLst>
                                </p:cTn>
                              </p:par>
                            </p:childTnLst>
                          </p:cTn>
                        </p:par>
                        <p:par>
                          <p:cTn id="49" fill="hold">
                            <p:stCondLst>
                              <p:cond delay="2150"/>
                            </p:stCondLst>
                            <p:childTnLst>
                              <p:par>
                                <p:cTn id="50" presetID="10" presetClass="entr" presetSubtype="0" fill="hold"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250"/>
                                        <p:tgtEl>
                                          <p:spTgt spid="40"/>
                                        </p:tgtEl>
                                      </p:cBhvr>
                                    </p:animEffect>
                                  </p:childTnLst>
                                </p:cTn>
                              </p:par>
                              <p:par>
                                <p:cTn id="53" presetID="42" presetClass="path" presetSubtype="0" decel="100000" fill="hold" nodeType="withEffect">
                                  <p:stCondLst>
                                    <p:cond delay="0"/>
                                  </p:stCondLst>
                                  <p:childTnLst>
                                    <p:animMotion origin="layout" path="M -5.55556E-7 0.03889 L -5.55556E-7 -4.32099E-6 " pathEditMode="relative" rAng="0" ptsTypes="AA">
                                      <p:cBhvr>
                                        <p:cTn id="54" dur="500" fill="hold"/>
                                        <p:tgtEl>
                                          <p:spTgt spid="40"/>
                                        </p:tgtEl>
                                        <p:attrNameLst>
                                          <p:attrName>ppt_x</p:attrName>
                                          <p:attrName>ppt_y</p:attrName>
                                        </p:attrNameLst>
                                      </p:cBhvr>
                                      <p:rCtr x="0" y="-1944"/>
                                    </p:animMotion>
                                  </p:childTnLst>
                                </p:cTn>
                              </p:par>
                              <p:par>
                                <p:cTn id="55" presetID="10" presetClass="entr" presetSubtype="0" fill="hold" nodeType="withEffect">
                                  <p:stCondLst>
                                    <p:cond delay="0"/>
                                  </p:stCondLst>
                                  <p:childTnLst>
                                    <p:set>
                                      <p:cBhvr>
                                        <p:cTn id="56" dur="1" fill="hold">
                                          <p:stCondLst>
                                            <p:cond delay="0"/>
                                          </p:stCondLst>
                                        </p:cTn>
                                        <p:tgtEl>
                                          <p:spTgt spid="115"/>
                                        </p:tgtEl>
                                        <p:attrNameLst>
                                          <p:attrName>style.visibility</p:attrName>
                                        </p:attrNameLst>
                                      </p:cBhvr>
                                      <p:to>
                                        <p:strVal val="visible"/>
                                      </p:to>
                                    </p:set>
                                    <p:animEffect transition="in" filter="fade">
                                      <p:cBhvr>
                                        <p:cTn id="57" dur="500"/>
                                        <p:tgtEl>
                                          <p:spTgt spid="115"/>
                                        </p:tgtEl>
                                      </p:cBhvr>
                                    </p:animEffect>
                                  </p:childTnLst>
                                </p:cTn>
                              </p:par>
                              <p:par>
                                <p:cTn id="58" presetID="6" presetClass="emph" presetSubtype="0" fill="hold" nodeType="withEffect">
                                  <p:stCondLst>
                                    <p:cond delay="0"/>
                                  </p:stCondLst>
                                  <p:childTnLst>
                                    <p:animScale>
                                      <p:cBhvr>
                                        <p:cTn id="59" dur="10" fill="hold"/>
                                        <p:tgtEl>
                                          <p:spTgt spid="115"/>
                                        </p:tgtEl>
                                      </p:cBhvr>
                                      <p:by x="125000" y="125000"/>
                                    </p:animScale>
                                  </p:childTnLst>
                                </p:cTn>
                              </p:par>
                              <p:par>
                                <p:cTn id="60" presetID="6" presetClass="emph" presetSubtype="0" decel="100000" fill="hold" nodeType="withEffect">
                                  <p:stCondLst>
                                    <p:cond delay="0"/>
                                  </p:stCondLst>
                                  <p:childTnLst>
                                    <p:animScale>
                                      <p:cBhvr>
                                        <p:cTn id="61" dur="750" fill="hold"/>
                                        <p:tgtEl>
                                          <p:spTgt spid="115"/>
                                        </p:tgtEl>
                                      </p:cBhvr>
                                      <p:by x="80000" y="80000"/>
                                    </p:animScale>
                                  </p:childTnLst>
                                </p:cTn>
                              </p:par>
                              <p:par>
                                <p:cTn id="62" presetID="10" presetClass="entr" presetSubtype="0" fill="hold" grpId="0" nodeType="withEffect">
                                  <p:stCondLst>
                                    <p:cond delay="500"/>
                                  </p:stCondLst>
                                  <p:childTnLst>
                                    <p:set>
                                      <p:cBhvr>
                                        <p:cTn id="63" dur="1" fill="hold">
                                          <p:stCondLst>
                                            <p:cond delay="0"/>
                                          </p:stCondLst>
                                        </p:cTn>
                                        <p:tgtEl>
                                          <p:spTgt spid="199"/>
                                        </p:tgtEl>
                                        <p:attrNameLst>
                                          <p:attrName>style.visibility</p:attrName>
                                        </p:attrNameLst>
                                      </p:cBhvr>
                                      <p:to>
                                        <p:strVal val="visible"/>
                                      </p:to>
                                    </p:set>
                                    <p:animEffect transition="in" filter="fade">
                                      <p:cBhvr>
                                        <p:cTn id="64" dur="250"/>
                                        <p:tgtEl>
                                          <p:spTgt spid="199"/>
                                        </p:tgtEl>
                                      </p:cBhvr>
                                    </p:animEffect>
                                  </p:childTnLst>
                                </p:cTn>
                              </p:par>
                              <p:par>
                                <p:cTn id="65" presetID="42" presetClass="path" presetSubtype="0" decel="100000" fill="hold" grpId="1" nodeType="withEffect">
                                  <p:stCondLst>
                                    <p:cond delay="500"/>
                                  </p:stCondLst>
                                  <p:childTnLst>
                                    <p:animMotion origin="layout" path="M -4.16667E-6 -0.17191 L -4.16667E-6 0.0037 " pathEditMode="relative" rAng="0" ptsTypes="AA">
                                      <p:cBhvr>
                                        <p:cTn id="66" dur="500" fill="hold"/>
                                        <p:tgtEl>
                                          <p:spTgt spid="199"/>
                                        </p:tgtEl>
                                        <p:attrNameLst>
                                          <p:attrName>ppt_x</p:attrName>
                                          <p:attrName>ppt_y</p:attrName>
                                        </p:attrNameLst>
                                      </p:cBhvr>
                                      <p:rCtr x="0" y="8765"/>
                                    </p:animMotion>
                                  </p:childTnLst>
                                </p:cTn>
                              </p:par>
                              <p:par>
                                <p:cTn id="67" presetID="10" presetClass="entr" presetSubtype="0" fill="hold" grpId="0" nodeType="withEffect">
                                  <p:stCondLst>
                                    <p:cond delay="5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childTnLst>
                                </p:cTn>
                              </p:par>
                              <p:par>
                                <p:cTn id="70" presetID="10" presetClass="entr" presetSubtype="0" fill="hold" grpId="0" nodeType="withEffect">
                                  <p:stCondLst>
                                    <p:cond delay="500"/>
                                  </p:stCondLst>
                                  <p:childTnLst>
                                    <p:set>
                                      <p:cBhvr>
                                        <p:cTn id="71" dur="1" fill="hold">
                                          <p:stCondLst>
                                            <p:cond delay="0"/>
                                          </p:stCondLst>
                                        </p:cTn>
                                        <p:tgtEl>
                                          <p:spTgt spid="90"/>
                                        </p:tgtEl>
                                        <p:attrNameLst>
                                          <p:attrName>style.visibility</p:attrName>
                                        </p:attrNameLst>
                                      </p:cBhvr>
                                      <p:to>
                                        <p:strVal val="visible"/>
                                      </p:to>
                                    </p:set>
                                    <p:animEffect transition="in" filter="fade">
                                      <p:cBhvr>
                                        <p:cTn id="72" dur="500"/>
                                        <p:tgtEl>
                                          <p:spTgt spid="90"/>
                                        </p:tgtEl>
                                      </p:cBhvr>
                                    </p:animEffect>
                                  </p:childTnLst>
                                </p:cTn>
                              </p:par>
                            </p:childTnLst>
                          </p:cTn>
                        </p:par>
                        <p:par>
                          <p:cTn id="73" fill="hold">
                            <p:stCondLst>
                              <p:cond delay="3150"/>
                            </p:stCondLst>
                            <p:childTnLst>
                              <p:par>
                                <p:cTn id="74" presetID="10" presetClass="entr" presetSubtype="0" fill="hold" nodeType="after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250"/>
                                        <p:tgtEl>
                                          <p:spTgt spid="41"/>
                                        </p:tgtEl>
                                      </p:cBhvr>
                                    </p:animEffect>
                                  </p:childTnLst>
                                </p:cTn>
                              </p:par>
                              <p:par>
                                <p:cTn id="77" presetID="42" presetClass="path" presetSubtype="0" decel="100000" fill="hold" nodeType="withEffect">
                                  <p:stCondLst>
                                    <p:cond delay="0"/>
                                  </p:stCondLst>
                                  <p:childTnLst>
                                    <p:animMotion origin="layout" path="M 1.25E-6 0.03889 L 1.25E-6 1.85185E-6 " pathEditMode="relative" rAng="0" ptsTypes="AA">
                                      <p:cBhvr>
                                        <p:cTn id="78" dur="500" fill="hold"/>
                                        <p:tgtEl>
                                          <p:spTgt spid="41"/>
                                        </p:tgtEl>
                                        <p:attrNameLst>
                                          <p:attrName>ppt_x</p:attrName>
                                          <p:attrName>ppt_y</p:attrName>
                                        </p:attrNameLst>
                                      </p:cBhvr>
                                      <p:rCtr x="0" y="-1944"/>
                                    </p:animMotion>
                                  </p:childTnLst>
                                </p:cTn>
                              </p:par>
                              <p:par>
                                <p:cTn id="79" presetID="10" presetClass="entr" presetSubtype="0" fill="hold" nodeType="withEffect">
                                  <p:stCondLst>
                                    <p:cond delay="0"/>
                                  </p:stCondLst>
                                  <p:childTnLst>
                                    <p:set>
                                      <p:cBhvr>
                                        <p:cTn id="80" dur="1" fill="hold">
                                          <p:stCondLst>
                                            <p:cond delay="0"/>
                                          </p:stCondLst>
                                        </p:cTn>
                                        <p:tgtEl>
                                          <p:spTgt spid="132"/>
                                        </p:tgtEl>
                                        <p:attrNameLst>
                                          <p:attrName>style.visibility</p:attrName>
                                        </p:attrNameLst>
                                      </p:cBhvr>
                                      <p:to>
                                        <p:strVal val="visible"/>
                                      </p:to>
                                    </p:set>
                                    <p:animEffect transition="in" filter="fade">
                                      <p:cBhvr>
                                        <p:cTn id="81" dur="500"/>
                                        <p:tgtEl>
                                          <p:spTgt spid="132"/>
                                        </p:tgtEl>
                                      </p:cBhvr>
                                    </p:animEffect>
                                  </p:childTnLst>
                                </p:cTn>
                              </p:par>
                              <p:par>
                                <p:cTn id="82" presetID="6" presetClass="emph" presetSubtype="0" fill="hold" nodeType="withEffect">
                                  <p:stCondLst>
                                    <p:cond delay="0"/>
                                  </p:stCondLst>
                                  <p:childTnLst>
                                    <p:animScale>
                                      <p:cBhvr>
                                        <p:cTn id="83" dur="10" fill="hold"/>
                                        <p:tgtEl>
                                          <p:spTgt spid="132"/>
                                        </p:tgtEl>
                                      </p:cBhvr>
                                      <p:by x="125000" y="125000"/>
                                    </p:animScale>
                                  </p:childTnLst>
                                </p:cTn>
                              </p:par>
                              <p:par>
                                <p:cTn id="84" presetID="6" presetClass="emph" presetSubtype="0" decel="100000" fill="hold" nodeType="withEffect">
                                  <p:stCondLst>
                                    <p:cond delay="0"/>
                                  </p:stCondLst>
                                  <p:childTnLst>
                                    <p:animScale>
                                      <p:cBhvr>
                                        <p:cTn id="85" dur="750" fill="hold"/>
                                        <p:tgtEl>
                                          <p:spTgt spid="132"/>
                                        </p:tgtEl>
                                      </p:cBhvr>
                                      <p:by x="80000" y="80000"/>
                                    </p:animScale>
                                  </p:childTnLst>
                                </p:cTn>
                              </p:par>
                              <p:par>
                                <p:cTn id="86" presetID="10" presetClass="entr" presetSubtype="0" fill="hold" grpId="0" nodeType="withEffect">
                                  <p:stCondLst>
                                    <p:cond delay="500"/>
                                  </p:stCondLst>
                                  <p:childTnLst>
                                    <p:set>
                                      <p:cBhvr>
                                        <p:cTn id="87" dur="1" fill="hold">
                                          <p:stCondLst>
                                            <p:cond delay="0"/>
                                          </p:stCondLst>
                                        </p:cTn>
                                        <p:tgtEl>
                                          <p:spTgt spid="200"/>
                                        </p:tgtEl>
                                        <p:attrNameLst>
                                          <p:attrName>style.visibility</p:attrName>
                                        </p:attrNameLst>
                                      </p:cBhvr>
                                      <p:to>
                                        <p:strVal val="visible"/>
                                      </p:to>
                                    </p:set>
                                    <p:animEffect transition="in" filter="fade">
                                      <p:cBhvr>
                                        <p:cTn id="88" dur="250"/>
                                        <p:tgtEl>
                                          <p:spTgt spid="200"/>
                                        </p:tgtEl>
                                      </p:cBhvr>
                                    </p:animEffect>
                                  </p:childTnLst>
                                </p:cTn>
                              </p:par>
                              <p:par>
                                <p:cTn id="89" presetID="42" presetClass="path" presetSubtype="0" decel="100000" fill="hold" grpId="1" nodeType="withEffect">
                                  <p:stCondLst>
                                    <p:cond delay="500"/>
                                  </p:stCondLst>
                                  <p:childTnLst>
                                    <p:animMotion origin="layout" path="M -4.16667E-6 -0.17191 L -4.16667E-6 0.0037 " pathEditMode="relative" rAng="0" ptsTypes="AA">
                                      <p:cBhvr>
                                        <p:cTn id="90" dur="500" fill="hold"/>
                                        <p:tgtEl>
                                          <p:spTgt spid="200"/>
                                        </p:tgtEl>
                                        <p:attrNameLst>
                                          <p:attrName>ppt_x</p:attrName>
                                          <p:attrName>ppt_y</p:attrName>
                                        </p:attrNameLst>
                                      </p:cBhvr>
                                      <p:rCtr x="0" y="8765"/>
                                    </p:animMotion>
                                  </p:childTnLst>
                                </p:cTn>
                              </p:par>
                              <p:par>
                                <p:cTn id="91" presetID="10" presetClass="entr" presetSubtype="0" fill="hold" grpId="0" nodeType="withEffect">
                                  <p:stCondLst>
                                    <p:cond delay="500"/>
                                  </p:stCondLst>
                                  <p:childTnLst>
                                    <p:set>
                                      <p:cBhvr>
                                        <p:cTn id="92" dur="1" fill="hold">
                                          <p:stCondLst>
                                            <p:cond delay="0"/>
                                          </p:stCondLst>
                                        </p:cTn>
                                        <p:tgtEl>
                                          <p:spTgt spid="135"/>
                                        </p:tgtEl>
                                        <p:attrNameLst>
                                          <p:attrName>style.visibility</p:attrName>
                                        </p:attrNameLst>
                                      </p:cBhvr>
                                      <p:to>
                                        <p:strVal val="visible"/>
                                      </p:to>
                                    </p:set>
                                    <p:animEffect transition="in" filter="fade">
                                      <p:cBhvr>
                                        <p:cTn id="93" dur="500"/>
                                        <p:tgtEl>
                                          <p:spTgt spid="135"/>
                                        </p:tgtEl>
                                      </p:cBhvr>
                                    </p:animEffect>
                                  </p:childTnLst>
                                </p:cTn>
                              </p:par>
                              <p:par>
                                <p:cTn id="94" presetID="10" presetClass="entr" presetSubtype="0" fill="hold" grpId="0" nodeType="withEffect">
                                  <p:stCondLst>
                                    <p:cond delay="650"/>
                                  </p:stCondLst>
                                  <p:childTnLst>
                                    <p:set>
                                      <p:cBhvr>
                                        <p:cTn id="95" dur="1" fill="hold">
                                          <p:stCondLst>
                                            <p:cond delay="0"/>
                                          </p:stCondLst>
                                        </p:cTn>
                                        <p:tgtEl>
                                          <p:spTgt spid="164"/>
                                        </p:tgtEl>
                                        <p:attrNameLst>
                                          <p:attrName>style.visibility</p:attrName>
                                        </p:attrNameLst>
                                      </p:cBhvr>
                                      <p:to>
                                        <p:strVal val="visible"/>
                                      </p:to>
                                    </p:set>
                                    <p:animEffect transition="in" filter="fade">
                                      <p:cBhvr>
                                        <p:cTn id="96"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7" grpId="1" animBg="1"/>
      <p:bldP spid="92" grpId="0"/>
      <p:bldP spid="199" grpId="0" animBg="1"/>
      <p:bldP spid="199" grpId="1" animBg="1"/>
      <p:bldP spid="118" grpId="0"/>
      <p:bldP spid="198" grpId="0" animBg="1"/>
      <p:bldP spid="198" grpId="1" animBg="1"/>
      <p:bldP spid="106" grpId="0"/>
      <p:bldP spid="163" grpId="0"/>
      <p:bldP spid="200" grpId="0" animBg="1"/>
      <p:bldP spid="200" grpId="1" animBg="1"/>
      <p:bldP spid="135" grpId="0"/>
      <p:bldP spid="164" grpId="0"/>
      <p:bldP spid="9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69BAE8-B20D-8D84-E29E-713807CC98C7}"/>
              </a:ext>
            </a:extLst>
          </p:cNvPr>
          <p:cNvSpPr/>
          <p:nvPr/>
        </p:nvSpPr>
        <p:spPr>
          <a:xfrm>
            <a:off x="3754143" y="1348025"/>
            <a:ext cx="1642268" cy="2880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Arial"/>
            </a:endParaRPr>
          </a:p>
        </p:txBody>
      </p:sp>
      <p:sp>
        <p:nvSpPr>
          <p:cNvPr id="17" name="!! rectangle 1">
            <a:extLst>
              <a:ext uri="{FF2B5EF4-FFF2-40B4-BE49-F238E27FC236}">
                <a16:creationId xmlns:a16="http://schemas.microsoft.com/office/drawing/2014/main" id="{FD0A8FA9-A2E1-2230-31A2-0CA0AA6ED14D}"/>
              </a:ext>
            </a:extLst>
          </p:cNvPr>
          <p:cNvSpPr/>
          <p:nvPr/>
        </p:nvSpPr>
        <p:spPr>
          <a:xfrm>
            <a:off x="190501" y="1348027"/>
            <a:ext cx="1642268" cy="28804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srgbClr val="FFFFFF"/>
              </a:solidFill>
              <a:latin typeface="Arial"/>
            </a:endParaRPr>
          </a:p>
        </p:txBody>
      </p:sp>
      <p:sp>
        <p:nvSpPr>
          <p:cNvPr id="5" name="Rectangle 4">
            <a:extLst>
              <a:ext uri="{FF2B5EF4-FFF2-40B4-BE49-F238E27FC236}">
                <a16:creationId xmlns:a16="http://schemas.microsoft.com/office/drawing/2014/main" id="{A075D1B3-686A-B1CA-0357-3A65EEC95918}"/>
              </a:ext>
            </a:extLst>
          </p:cNvPr>
          <p:cNvSpPr/>
          <p:nvPr/>
        </p:nvSpPr>
        <p:spPr>
          <a:xfrm>
            <a:off x="1968946" y="1348025"/>
            <a:ext cx="1642268" cy="28804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Arial"/>
            </a:endParaRPr>
          </a:p>
        </p:txBody>
      </p:sp>
      <p:sp>
        <p:nvSpPr>
          <p:cNvPr id="44" name="Rectangle 43">
            <a:extLst>
              <a:ext uri="{FF2B5EF4-FFF2-40B4-BE49-F238E27FC236}">
                <a16:creationId xmlns:a16="http://schemas.microsoft.com/office/drawing/2014/main" id="{476A5C70-2EA1-3F45-1194-EBAF277E877F}"/>
              </a:ext>
            </a:extLst>
          </p:cNvPr>
          <p:cNvSpPr/>
          <p:nvPr/>
        </p:nvSpPr>
        <p:spPr>
          <a:xfrm>
            <a:off x="5525836" y="1348025"/>
            <a:ext cx="1642268" cy="28804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200" b="1">
              <a:solidFill>
                <a:srgbClr val="FFFFFF"/>
              </a:solidFill>
              <a:latin typeface="Arial"/>
            </a:endParaRPr>
          </a:p>
        </p:txBody>
      </p:sp>
      <p:sp>
        <p:nvSpPr>
          <p:cNvPr id="56" name="Rectangle 55">
            <a:extLst>
              <a:ext uri="{FF2B5EF4-FFF2-40B4-BE49-F238E27FC236}">
                <a16:creationId xmlns:a16="http://schemas.microsoft.com/office/drawing/2014/main" id="{D4CE4798-AB2D-E21E-76B0-401B26B36348}"/>
              </a:ext>
            </a:extLst>
          </p:cNvPr>
          <p:cNvSpPr/>
          <p:nvPr/>
        </p:nvSpPr>
        <p:spPr>
          <a:xfrm>
            <a:off x="7304281" y="1348025"/>
            <a:ext cx="1642268" cy="28804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Arial"/>
            </a:endParaRPr>
          </a:p>
        </p:txBody>
      </p:sp>
      <p:pic>
        <p:nvPicPr>
          <p:cNvPr id="24" name="Picture 23">
            <a:extLst>
              <a:ext uri="{FF2B5EF4-FFF2-40B4-BE49-F238E27FC236}">
                <a16:creationId xmlns:a16="http://schemas.microsoft.com/office/drawing/2014/main" id="{118DE55B-8FC1-514C-F692-CC7D366FC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22" y="1347327"/>
            <a:ext cx="1640047" cy="1093365"/>
          </a:xfrm>
          <a:prstGeom prst="rect">
            <a:avLst/>
          </a:prstGeom>
        </p:spPr>
      </p:pic>
      <p:pic>
        <p:nvPicPr>
          <p:cNvPr id="60" name="Picture 59">
            <a:extLst>
              <a:ext uri="{FF2B5EF4-FFF2-40B4-BE49-F238E27FC236}">
                <a16:creationId xmlns:a16="http://schemas.microsoft.com/office/drawing/2014/main" id="{8B2DB606-3B8F-64B1-6F9B-A17E57C7682D}"/>
              </a:ext>
            </a:extLst>
          </p:cNvPr>
          <p:cNvPicPr>
            <a:picLocks noChangeAspect="1"/>
          </p:cNvPicPr>
          <p:nvPr/>
        </p:nvPicPr>
        <p:blipFill rotWithShape="1">
          <a:blip r:embed="rId3">
            <a:extLst>
              <a:ext uri="{28A0092B-C50C-407E-A947-70E740481C1C}">
                <a14:useLocalDpi xmlns:a14="http://schemas.microsoft.com/office/drawing/2010/main" val="0"/>
              </a:ext>
            </a:extLst>
          </a:blip>
          <a:srcRect l="546" t="545" r="-1" b="-1"/>
          <a:stretch/>
        </p:blipFill>
        <p:spPr>
          <a:xfrm>
            <a:off x="1968946" y="1347327"/>
            <a:ext cx="1640047" cy="1093365"/>
          </a:xfrm>
          <a:prstGeom prst="rect">
            <a:avLst/>
          </a:prstGeom>
        </p:spPr>
      </p:pic>
      <p:pic>
        <p:nvPicPr>
          <p:cNvPr id="61" name="Picture 60">
            <a:extLst>
              <a:ext uri="{FF2B5EF4-FFF2-40B4-BE49-F238E27FC236}">
                <a16:creationId xmlns:a16="http://schemas.microsoft.com/office/drawing/2014/main" id="{0DFC6061-0322-B3FF-FFDB-3C0B49C8E5BD}"/>
              </a:ext>
            </a:extLst>
          </p:cNvPr>
          <p:cNvPicPr>
            <a:picLocks/>
          </p:cNvPicPr>
          <p:nvPr/>
        </p:nvPicPr>
        <p:blipFill>
          <a:blip r:embed="rId4">
            <a:extLst>
              <a:ext uri="{28A0092B-C50C-407E-A947-70E740481C1C}">
                <a14:useLocalDpi xmlns:a14="http://schemas.microsoft.com/office/drawing/2010/main" val="0"/>
              </a:ext>
            </a:extLst>
          </a:blip>
          <a:srcRect l="33" r="33"/>
          <a:stretch/>
        </p:blipFill>
        <p:spPr>
          <a:xfrm>
            <a:off x="3754811" y="1347327"/>
            <a:ext cx="1641600" cy="1095949"/>
          </a:xfrm>
          <a:prstGeom prst="rect">
            <a:avLst/>
          </a:prstGeom>
        </p:spPr>
      </p:pic>
      <p:pic>
        <p:nvPicPr>
          <p:cNvPr id="62" name="Picture 61">
            <a:extLst>
              <a:ext uri="{FF2B5EF4-FFF2-40B4-BE49-F238E27FC236}">
                <a16:creationId xmlns:a16="http://schemas.microsoft.com/office/drawing/2014/main" id="{3826496F-1C05-6218-4D78-3C4CCF0AD772}"/>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5525836" y="1347327"/>
            <a:ext cx="1641600" cy="1093365"/>
          </a:xfrm>
          <a:prstGeom prst="rect">
            <a:avLst/>
          </a:prstGeom>
        </p:spPr>
      </p:pic>
      <p:pic>
        <p:nvPicPr>
          <p:cNvPr id="63" name="Picture 62">
            <a:extLst>
              <a:ext uri="{FF2B5EF4-FFF2-40B4-BE49-F238E27FC236}">
                <a16:creationId xmlns:a16="http://schemas.microsoft.com/office/drawing/2014/main" id="{E29C6B22-A427-508C-F0DD-32741BA19F37}"/>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7304281" y="1348468"/>
            <a:ext cx="1641600" cy="1092224"/>
          </a:xfrm>
          <a:prstGeom prst="rect">
            <a:avLst/>
          </a:prstGeom>
        </p:spPr>
      </p:pic>
      <p:cxnSp>
        <p:nvCxnSpPr>
          <p:cNvPr id="15" name="Straight Connector 14">
            <a:extLst>
              <a:ext uri="{FF2B5EF4-FFF2-40B4-BE49-F238E27FC236}">
                <a16:creationId xmlns:a16="http://schemas.microsoft.com/office/drawing/2014/main" id="{CFDE9669-EFB1-8F17-8F3B-F431CE9E422A}"/>
              </a:ext>
            </a:extLst>
          </p:cNvPr>
          <p:cNvCxnSpPr>
            <a:cxnSpLocks/>
          </p:cNvCxnSpPr>
          <p:nvPr/>
        </p:nvCxnSpPr>
        <p:spPr>
          <a:xfrm>
            <a:off x="3749212" y="2986628"/>
            <a:ext cx="16433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hidden="1">
            <a:extLst>
              <a:ext uri="{FF2B5EF4-FFF2-40B4-BE49-F238E27FC236}">
                <a16:creationId xmlns:a16="http://schemas.microsoft.com/office/drawing/2014/main" id="{13DF0603-0A59-D90A-BA49-2B0DF90ABD24}"/>
              </a:ext>
            </a:extLst>
          </p:cNvPr>
          <p:cNvSpPr/>
          <p:nvPr/>
        </p:nvSpPr>
        <p:spPr>
          <a:xfrm>
            <a:off x="192722" y="2440692"/>
            <a:ext cx="1641600" cy="5459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A89E5E38-7A06-4D4E-8C4D-282C55686DA9}"/>
              </a:ext>
            </a:extLst>
          </p:cNvPr>
          <p:cNvCxnSpPr>
            <a:cxnSpLocks/>
          </p:cNvCxnSpPr>
          <p:nvPr/>
        </p:nvCxnSpPr>
        <p:spPr>
          <a:xfrm>
            <a:off x="1970386" y="2986628"/>
            <a:ext cx="16433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06CBB0D-332E-4B5C-AD64-54ED51E055AB}"/>
              </a:ext>
            </a:extLst>
          </p:cNvPr>
          <p:cNvSpPr txBox="1"/>
          <p:nvPr/>
        </p:nvSpPr>
        <p:spPr>
          <a:xfrm>
            <a:off x="2263130" y="2513582"/>
            <a:ext cx="1041000" cy="307777"/>
          </a:xfrm>
          <a:prstGeom prst="rect">
            <a:avLst/>
          </a:prstGeom>
          <a:noFill/>
        </p:spPr>
        <p:txBody>
          <a:bodyPr wrap="square" lIns="0" tIns="0" rIns="0" bIns="0" rtlCol="0">
            <a:spAutoFit/>
          </a:bodyPr>
          <a:lstStyle/>
          <a:p>
            <a:pPr algn="ctr"/>
            <a:r>
              <a:rPr lang="en-US" sz="1000" b="1" dirty="0">
                <a:solidFill>
                  <a:schemeClr val="bg1"/>
                </a:solidFill>
              </a:rPr>
              <a:t>Gender </a:t>
            </a:r>
            <a:br>
              <a:rPr lang="en-US" sz="1000" b="1" dirty="0">
                <a:solidFill>
                  <a:schemeClr val="bg1"/>
                </a:solidFill>
              </a:rPr>
            </a:br>
            <a:r>
              <a:rPr lang="en-US" sz="1000" b="1" dirty="0">
                <a:solidFill>
                  <a:schemeClr val="bg1"/>
                </a:solidFill>
              </a:rPr>
              <a:t>Equality</a:t>
            </a:r>
          </a:p>
        </p:txBody>
      </p:sp>
      <p:sp>
        <p:nvSpPr>
          <p:cNvPr id="33" name="TextBox 32">
            <a:extLst>
              <a:ext uri="{FF2B5EF4-FFF2-40B4-BE49-F238E27FC236}">
                <a16:creationId xmlns:a16="http://schemas.microsoft.com/office/drawing/2014/main" id="{4C39D679-D445-F924-4BD6-6AF22F2227BF}"/>
              </a:ext>
            </a:extLst>
          </p:cNvPr>
          <p:cNvSpPr txBox="1"/>
          <p:nvPr/>
        </p:nvSpPr>
        <p:spPr>
          <a:xfrm>
            <a:off x="3894539" y="2513582"/>
            <a:ext cx="1353736" cy="323165"/>
          </a:xfrm>
          <a:prstGeom prst="rect">
            <a:avLst/>
          </a:prstGeom>
          <a:noFill/>
        </p:spPr>
        <p:txBody>
          <a:bodyPr wrap="square" lIns="0" tIns="0" rIns="0" bIns="0" rtlCol="0">
            <a:spAutoFit/>
          </a:bodyPr>
          <a:lstStyle/>
          <a:p>
            <a:pPr algn="ctr"/>
            <a:r>
              <a:rPr lang="en-US" sz="1050" b="1" dirty="0">
                <a:solidFill>
                  <a:schemeClr val="bg1"/>
                </a:solidFill>
              </a:rPr>
              <a:t>Decent Work and </a:t>
            </a:r>
            <a:br>
              <a:rPr lang="en-US" sz="1050" b="1" dirty="0">
                <a:solidFill>
                  <a:schemeClr val="bg1"/>
                </a:solidFill>
              </a:rPr>
            </a:br>
            <a:r>
              <a:rPr lang="en-US" sz="1050" b="1" dirty="0">
                <a:solidFill>
                  <a:schemeClr val="bg1"/>
                </a:solidFill>
              </a:rPr>
              <a:t>Economic Growth</a:t>
            </a:r>
          </a:p>
        </p:txBody>
      </p:sp>
      <p:cxnSp>
        <p:nvCxnSpPr>
          <p:cNvPr id="53" name="Straight Connector 52">
            <a:extLst>
              <a:ext uri="{FF2B5EF4-FFF2-40B4-BE49-F238E27FC236}">
                <a16:creationId xmlns:a16="http://schemas.microsoft.com/office/drawing/2014/main" id="{6F1EE5B0-387E-2B56-BBC6-B37AE88D52FA}"/>
              </a:ext>
            </a:extLst>
          </p:cNvPr>
          <p:cNvCxnSpPr>
            <a:cxnSpLocks/>
          </p:cNvCxnSpPr>
          <p:nvPr/>
        </p:nvCxnSpPr>
        <p:spPr>
          <a:xfrm>
            <a:off x="5523379" y="2986628"/>
            <a:ext cx="16433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CA51DDF-1A3A-7B97-939B-8E7095491C94}"/>
              </a:ext>
            </a:extLst>
          </p:cNvPr>
          <p:cNvSpPr txBox="1"/>
          <p:nvPr/>
        </p:nvSpPr>
        <p:spPr>
          <a:xfrm>
            <a:off x="5826470" y="2513582"/>
            <a:ext cx="1041000" cy="307777"/>
          </a:xfrm>
          <a:prstGeom prst="rect">
            <a:avLst/>
          </a:prstGeom>
          <a:noFill/>
        </p:spPr>
        <p:txBody>
          <a:bodyPr wrap="square" lIns="0" tIns="0" rIns="0" bIns="0" rtlCol="0">
            <a:spAutoFit/>
          </a:bodyPr>
          <a:lstStyle/>
          <a:p>
            <a:pPr algn="ctr"/>
            <a:r>
              <a:rPr lang="en-US" sz="1000" b="1" dirty="0">
                <a:solidFill>
                  <a:schemeClr val="bg1"/>
                </a:solidFill>
              </a:rPr>
              <a:t>Reduced </a:t>
            </a:r>
            <a:br>
              <a:rPr lang="en-US" sz="1000" b="1" dirty="0">
                <a:solidFill>
                  <a:schemeClr val="bg1"/>
                </a:solidFill>
              </a:rPr>
            </a:br>
            <a:r>
              <a:rPr lang="en-US" sz="1000" b="1" dirty="0">
                <a:solidFill>
                  <a:schemeClr val="bg1"/>
                </a:solidFill>
              </a:rPr>
              <a:t>Inequalities</a:t>
            </a:r>
          </a:p>
        </p:txBody>
      </p:sp>
      <p:sp>
        <p:nvSpPr>
          <p:cNvPr id="18" name="TextBox 17">
            <a:extLst>
              <a:ext uri="{FF2B5EF4-FFF2-40B4-BE49-F238E27FC236}">
                <a16:creationId xmlns:a16="http://schemas.microsoft.com/office/drawing/2014/main" id="{1913E851-D75E-468D-1839-8FF3C98654AE}"/>
              </a:ext>
            </a:extLst>
          </p:cNvPr>
          <p:cNvSpPr txBox="1"/>
          <p:nvPr/>
        </p:nvSpPr>
        <p:spPr>
          <a:xfrm>
            <a:off x="491135" y="2513582"/>
            <a:ext cx="1041000" cy="307777"/>
          </a:xfrm>
          <a:prstGeom prst="rect">
            <a:avLst/>
          </a:prstGeom>
          <a:noFill/>
        </p:spPr>
        <p:txBody>
          <a:bodyPr wrap="square" lIns="0" tIns="0" rIns="0" bIns="0" rtlCol="0">
            <a:spAutoFit/>
          </a:bodyPr>
          <a:lstStyle/>
          <a:p>
            <a:pPr algn="ctr"/>
            <a:r>
              <a:rPr lang="en-US" sz="1000" b="1" dirty="0">
                <a:solidFill>
                  <a:schemeClr val="bg1"/>
                </a:solidFill>
              </a:rPr>
              <a:t>Good Health </a:t>
            </a:r>
            <a:br>
              <a:rPr lang="en-US" sz="1000" b="1" dirty="0">
                <a:solidFill>
                  <a:schemeClr val="bg1"/>
                </a:solidFill>
              </a:rPr>
            </a:br>
            <a:r>
              <a:rPr lang="en-US" sz="1000" b="1" dirty="0">
                <a:solidFill>
                  <a:schemeClr val="bg1"/>
                </a:solidFill>
              </a:rPr>
              <a:t>and Wellbeing</a:t>
            </a:r>
          </a:p>
        </p:txBody>
      </p:sp>
      <p:cxnSp>
        <p:nvCxnSpPr>
          <p:cNvPr id="58" name="Straight Connector 57">
            <a:extLst>
              <a:ext uri="{FF2B5EF4-FFF2-40B4-BE49-F238E27FC236}">
                <a16:creationId xmlns:a16="http://schemas.microsoft.com/office/drawing/2014/main" id="{3875724A-F7F3-1A55-DF4D-59B7A35217CC}"/>
              </a:ext>
            </a:extLst>
          </p:cNvPr>
          <p:cNvCxnSpPr>
            <a:cxnSpLocks/>
          </p:cNvCxnSpPr>
          <p:nvPr/>
        </p:nvCxnSpPr>
        <p:spPr>
          <a:xfrm>
            <a:off x="7304280" y="2986628"/>
            <a:ext cx="16433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95D536A-BAB3-139F-B7CF-BE7D027C98D0}"/>
              </a:ext>
            </a:extLst>
          </p:cNvPr>
          <p:cNvSpPr txBox="1"/>
          <p:nvPr/>
        </p:nvSpPr>
        <p:spPr>
          <a:xfrm>
            <a:off x="7604915" y="2513582"/>
            <a:ext cx="1041000" cy="323165"/>
          </a:xfrm>
          <a:prstGeom prst="rect">
            <a:avLst/>
          </a:prstGeom>
          <a:noFill/>
        </p:spPr>
        <p:txBody>
          <a:bodyPr wrap="square" lIns="0" tIns="0" rIns="0" bIns="0" rtlCol="0">
            <a:spAutoFit/>
          </a:bodyPr>
          <a:lstStyle/>
          <a:p>
            <a:pPr algn="ctr"/>
            <a:r>
              <a:rPr lang="en-US" sz="1050" b="1" dirty="0">
                <a:solidFill>
                  <a:schemeClr val="bg1"/>
                </a:solidFill>
              </a:rPr>
              <a:t>Climate </a:t>
            </a:r>
            <a:br>
              <a:rPr lang="en-US" sz="1050" b="1" dirty="0">
                <a:solidFill>
                  <a:schemeClr val="bg1"/>
                </a:solidFill>
              </a:rPr>
            </a:br>
            <a:r>
              <a:rPr lang="en-US" sz="1050" b="1" dirty="0">
                <a:solidFill>
                  <a:schemeClr val="bg1"/>
                </a:solidFill>
              </a:rPr>
              <a:t>Action</a:t>
            </a:r>
          </a:p>
        </p:txBody>
      </p:sp>
      <p:cxnSp>
        <p:nvCxnSpPr>
          <p:cNvPr id="64" name="Straight Connector 63">
            <a:extLst>
              <a:ext uri="{FF2B5EF4-FFF2-40B4-BE49-F238E27FC236}">
                <a16:creationId xmlns:a16="http://schemas.microsoft.com/office/drawing/2014/main" id="{529DFF16-628B-AC92-D839-311C07A8B8A9}"/>
              </a:ext>
            </a:extLst>
          </p:cNvPr>
          <p:cNvCxnSpPr>
            <a:cxnSpLocks/>
          </p:cNvCxnSpPr>
          <p:nvPr/>
        </p:nvCxnSpPr>
        <p:spPr>
          <a:xfrm>
            <a:off x="189440" y="2986628"/>
            <a:ext cx="16433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87A3C07-8D6A-A21C-48E4-EBBCAA66718B}"/>
              </a:ext>
            </a:extLst>
          </p:cNvPr>
          <p:cNvSpPr txBox="1"/>
          <p:nvPr/>
        </p:nvSpPr>
        <p:spPr>
          <a:xfrm>
            <a:off x="369514" y="3113362"/>
            <a:ext cx="1284243" cy="646331"/>
          </a:xfrm>
          <a:prstGeom prst="rect">
            <a:avLst/>
          </a:prstGeom>
          <a:noFill/>
        </p:spPr>
        <p:txBody>
          <a:bodyPr wrap="square" lIns="0" tIns="0" rIns="0" bIns="0" rtlCol="0">
            <a:spAutoFit/>
          </a:bodyPr>
          <a:lstStyle/>
          <a:p>
            <a:r>
              <a:rPr lang="en-US" sz="700" dirty="0">
                <a:solidFill>
                  <a:schemeClr val="bg1"/>
                </a:solidFill>
              </a:rPr>
              <a:t>MetLife Inc. has donated healthcare-related materials </a:t>
            </a:r>
            <a:br>
              <a:rPr lang="en-US" sz="700" dirty="0">
                <a:solidFill>
                  <a:schemeClr val="bg1"/>
                </a:solidFill>
              </a:rPr>
            </a:br>
            <a:r>
              <a:rPr lang="en-US" sz="700" dirty="0">
                <a:solidFill>
                  <a:schemeClr val="bg1"/>
                </a:solidFill>
              </a:rPr>
              <a:t>to hospitals, developed a </a:t>
            </a:r>
            <a:br>
              <a:rPr lang="en-US" sz="700" dirty="0">
                <a:solidFill>
                  <a:schemeClr val="bg1"/>
                </a:solidFill>
              </a:rPr>
            </a:br>
            <a:r>
              <a:rPr lang="en-US" sz="700" dirty="0">
                <a:solidFill>
                  <a:schemeClr val="bg1"/>
                </a:solidFill>
              </a:rPr>
              <a:t>global  wellbeing platform, </a:t>
            </a:r>
            <a:br>
              <a:rPr lang="en-US" sz="700" dirty="0">
                <a:solidFill>
                  <a:schemeClr val="bg1"/>
                </a:solidFill>
              </a:rPr>
            </a:br>
            <a:r>
              <a:rPr lang="en-US" sz="700" b="1" dirty="0">
                <a:solidFill>
                  <a:schemeClr val="bg1"/>
                </a:solidFill>
              </a:rPr>
              <a:t>and has committed $25 million to COVID-19 relief. </a:t>
            </a:r>
          </a:p>
        </p:txBody>
      </p:sp>
      <p:sp>
        <p:nvSpPr>
          <p:cNvPr id="65" name="TextBox 64">
            <a:extLst>
              <a:ext uri="{FF2B5EF4-FFF2-40B4-BE49-F238E27FC236}">
                <a16:creationId xmlns:a16="http://schemas.microsoft.com/office/drawing/2014/main" id="{472784F1-3FCD-F009-A97D-E09C9313BC52}"/>
              </a:ext>
            </a:extLst>
          </p:cNvPr>
          <p:cNvSpPr txBox="1"/>
          <p:nvPr/>
        </p:nvSpPr>
        <p:spPr>
          <a:xfrm>
            <a:off x="2141508" y="3113362"/>
            <a:ext cx="1299796" cy="538609"/>
          </a:xfrm>
          <a:prstGeom prst="rect">
            <a:avLst/>
          </a:prstGeom>
          <a:noFill/>
        </p:spPr>
        <p:txBody>
          <a:bodyPr wrap="square" lIns="0" tIns="0" rIns="0" bIns="0" rtlCol="0">
            <a:spAutoFit/>
          </a:bodyPr>
          <a:lstStyle/>
          <a:p>
            <a:r>
              <a:rPr lang="en-US" sz="700" dirty="0">
                <a:solidFill>
                  <a:schemeClr val="bg1"/>
                </a:solidFill>
              </a:rPr>
              <a:t>First US-based insurer to sign </a:t>
            </a:r>
            <a:r>
              <a:rPr lang="en-US" sz="700" b="1" dirty="0">
                <a:solidFill>
                  <a:schemeClr val="bg1"/>
                </a:solidFill>
              </a:rPr>
              <a:t>United Nations Women’s Empowerment Principles. </a:t>
            </a:r>
            <a:r>
              <a:rPr lang="en-US" sz="700" dirty="0">
                <a:solidFill>
                  <a:schemeClr val="bg1"/>
                </a:solidFill>
              </a:rPr>
              <a:t>Partnership launched to increase women in management.</a:t>
            </a:r>
          </a:p>
        </p:txBody>
      </p:sp>
      <p:sp>
        <p:nvSpPr>
          <p:cNvPr id="66" name="TextBox 65">
            <a:extLst>
              <a:ext uri="{FF2B5EF4-FFF2-40B4-BE49-F238E27FC236}">
                <a16:creationId xmlns:a16="http://schemas.microsoft.com/office/drawing/2014/main" id="{5DFEF0F8-5030-B181-E0AB-C48D9C2A2818}"/>
              </a:ext>
            </a:extLst>
          </p:cNvPr>
          <p:cNvSpPr txBox="1"/>
          <p:nvPr/>
        </p:nvSpPr>
        <p:spPr>
          <a:xfrm>
            <a:off x="3928754" y="3113362"/>
            <a:ext cx="1319521" cy="646331"/>
          </a:xfrm>
          <a:prstGeom prst="rect">
            <a:avLst/>
          </a:prstGeom>
          <a:noFill/>
        </p:spPr>
        <p:txBody>
          <a:bodyPr wrap="square" lIns="0" tIns="0" rIns="0" bIns="0" rtlCol="0">
            <a:spAutoFit/>
          </a:bodyPr>
          <a:lstStyle/>
          <a:p>
            <a:r>
              <a:rPr lang="en-US" sz="700" dirty="0">
                <a:solidFill>
                  <a:schemeClr val="bg1"/>
                </a:solidFill>
              </a:rPr>
              <a:t>Engaged with 400 diverse Business Partners annually, paid out </a:t>
            </a:r>
            <a:r>
              <a:rPr lang="en-US" sz="700" b="1" dirty="0">
                <a:solidFill>
                  <a:schemeClr val="bg1"/>
                </a:solidFill>
              </a:rPr>
              <a:t>nearly $30 billion in claims and benefits.</a:t>
            </a:r>
            <a:r>
              <a:rPr lang="en-US" sz="700" dirty="0">
                <a:solidFill>
                  <a:schemeClr val="bg1"/>
                </a:solidFill>
              </a:rPr>
              <a:t> Responsible green investments in infrastructure and affordable housing.</a:t>
            </a:r>
          </a:p>
        </p:txBody>
      </p:sp>
      <p:sp>
        <p:nvSpPr>
          <p:cNvPr id="67" name="TextBox 66">
            <a:extLst>
              <a:ext uri="{FF2B5EF4-FFF2-40B4-BE49-F238E27FC236}">
                <a16:creationId xmlns:a16="http://schemas.microsoft.com/office/drawing/2014/main" id="{33040116-F71E-BAEF-C351-D8A8C7AC9241}"/>
              </a:ext>
            </a:extLst>
          </p:cNvPr>
          <p:cNvSpPr txBox="1"/>
          <p:nvPr/>
        </p:nvSpPr>
        <p:spPr>
          <a:xfrm>
            <a:off x="5718249" y="3113362"/>
            <a:ext cx="1387913" cy="754053"/>
          </a:xfrm>
          <a:prstGeom prst="rect">
            <a:avLst/>
          </a:prstGeom>
          <a:noFill/>
        </p:spPr>
        <p:txBody>
          <a:bodyPr wrap="square" lIns="0" tIns="0" rIns="0" bIns="0" rtlCol="0">
            <a:spAutoFit/>
          </a:bodyPr>
          <a:lstStyle/>
          <a:p>
            <a:r>
              <a:rPr lang="en-US" sz="700" dirty="0">
                <a:solidFill>
                  <a:schemeClr val="bg1"/>
                </a:solidFill>
              </a:rPr>
              <a:t>MetLife Inc. promoted </a:t>
            </a:r>
            <a:r>
              <a:rPr lang="en-US" sz="700" b="1" dirty="0">
                <a:solidFill>
                  <a:schemeClr val="bg1"/>
                </a:solidFill>
              </a:rPr>
              <a:t>22% </a:t>
            </a:r>
            <a:br>
              <a:rPr lang="en-US" sz="700" dirty="0">
                <a:solidFill>
                  <a:schemeClr val="bg1"/>
                </a:solidFill>
              </a:rPr>
            </a:br>
            <a:r>
              <a:rPr lang="en-US" sz="700" dirty="0">
                <a:solidFill>
                  <a:schemeClr val="bg1"/>
                </a:solidFill>
              </a:rPr>
              <a:t>of the leadership development </a:t>
            </a:r>
            <a:r>
              <a:rPr lang="en-US" sz="700" b="1" dirty="0" err="1">
                <a:solidFill>
                  <a:schemeClr val="bg1"/>
                </a:solidFill>
              </a:rPr>
              <a:t>programme</a:t>
            </a:r>
            <a:r>
              <a:rPr lang="en-US" sz="700" b="1" dirty="0">
                <a:solidFill>
                  <a:schemeClr val="bg1"/>
                </a:solidFill>
              </a:rPr>
              <a:t> for women, endorsed the COVID-19 5-Point Action Agenda, and committed $5 million to advance racial equity in the U.S.</a:t>
            </a:r>
          </a:p>
        </p:txBody>
      </p:sp>
      <p:sp>
        <p:nvSpPr>
          <p:cNvPr id="68" name="TextBox 67">
            <a:extLst>
              <a:ext uri="{FF2B5EF4-FFF2-40B4-BE49-F238E27FC236}">
                <a16:creationId xmlns:a16="http://schemas.microsoft.com/office/drawing/2014/main" id="{0417ED2B-8DD2-81B8-A71A-0821C679BD96}"/>
              </a:ext>
            </a:extLst>
          </p:cNvPr>
          <p:cNvSpPr txBox="1"/>
          <p:nvPr/>
        </p:nvSpPr>
        <p:spPr>
          <a:xfrm>
            <a:off x="7492398" y="3105332"/>
            <a:ext cx="1453483" cy="861774"/>
          </a:xfrm>
          <a:prstGeom prst="rect">
            <a:avLst/>
          </a:prstGeom>
          <a:noFill/>
        </p:spPr>
        <p:txBody>
          <a:bodyPr wrap="square" lIns="0" tIns="0" rIns="0" bIns="0" rtlCol="0">
            <a:spAutoFit/>
          </a:bodyPr>
          <a:lstStyle/>
          <a:p>
            <a:r>
              <a:rPr lang="en-US" sz="700" b="1" dirty="0">
                <a:solidFill>
                  <a:schemeClr val="bg1"/>
                </a:solidFill>
              </a:rPr>
              <a:t>11 new 2030 environmental </a:t>
            </a:r>
            <a:br>
              <a:rPr lang="en-US" sz="700" b="1" dirty="0">
                <a:solidFill>
                  <a:schemeClr val="bg1"/>
                </a:solidFill>
              </a:rPr>
            </a:br>
            <a:r>
              <a:rPr lang="en-US" sz="700" b="1" dirty="0">
                <a:solidFill>
                  <a:schemeClr val="bg1"/>
                </a:solidFill>
              </a:rPr>
              <a:t>goals, integrated climate risk </a:t>
            </a:r>
            <a:br>
              <a:rPr lang="en-US" sz="700" b="1" dirty="0">
                <a:solidFill>
                  <a:schemeClr val="bg1"/>
                </a:solidFill>
              </a:rPr>
            </a:br>
            <a:r>
              <a:rPr lang="en-US" sz="700" dirty="0">
                <a:solidFill>
                  <a:schemeClr val="bg1"/>
                </a:solidFill>
              </a:rPr>
              <a:t>in MetLife’s risk management framework, and issued the</a:t>
            </a:r>
            <a:r>
              <a:rPr lang="en-US" sz="700" b="1" dirty="0">
                <a:solidFill>
                  <a:schemeClr val="bg1"/>
                </a:solidFill>
              </a:rPr>
              <a:t> </a:t>
            </a:r>
            <a:br>
              <a:rPr lang="en-US" sz="700" b="1" dirty="0">
                <a:solidFill>
                  <a:schemeClr val="bg1"/>
                </a:solidFill>
              </a:rPr>
            </a:br>
            <a:r>
              <a:rPr lang="en-US" sz="700" b="1" dirty="0">
                <a:solidFill>
                  <a:schemeClr val="bg1"/>
                </a:solidFill>
              </a:rPr>
              <a:t>U.S. insurance industry’s </a:t>
            </a:r>
            <a:br>
              <a:rPr lang="en-US" sz="700" b="1" dirty="0">
                <a:solidFill>
                  <a:schemeClr val="bg1"/>
                </a:solidFill>
              </a:rPr>
            </a:br>
            <a:r>
              <a:rPr lang="en-US" sz="700" b="1" dirty="0">
                <a:solidFill>
                  <a:schemeClr val="bg1"/>
                </a:solidFill>
              </a:rPr>
              <a:t>first “green” funding </a:t>
            </a:r>
            <a:br>
              <a:rPr lang="en-US" sz="700" b="1" dirty="0">
                <a:solidFill>
                  <a:schemeClr val="bg1"/>
                </a:solidFill>
              </a:rPr>
            </a:br>
            <a:r>
              <a:rPr lang="en-US" sz="700" b="1" dirty="0">
                <a:solidFill>
                  <a:schemeClr val="bg1"/>
                </a:solidFill>
              </a:rPr>
              <a:t>agreement-backed note – </a:t>
            </a:r>
            <a:br>
              <a:rPr lang="en-US" sz="700" b="1" dirty="0">
                <a:solidFill>
                  <a:schemeClr val="bg1"/>
                </a:solidFill>
              </a:rPr>
            </a:br>
            <a:r>
              <a:rPr lang="en-US" sz="700" b="1" dirty="0">
                <a:solidFill>
                  <a:schemeClr val="bg1"/>
                </a:solidFill>
              </a:rPr>
              <a:t>a $750 million issuance.</a:t>
            </a:r>
          </a:p>
        </p:txBody>
      </p:sp>
      <p:sp>
        <p:nvSpPr>
          <p:cNvPr id="69" name="TextBox 68">
            <a:extLst>
              <a:ext uri="{FF2B5EF4-FFF2-40B4-BE49-F238E27FC236}">
                <a16:creationId xmlns:a16="http://schemas.microsoft.com/office/drawing/2014/main" id="{B22C3A06-717D-52EB-7672-56D8243FD781}"/>
              </a:ext>
            </a:extLst>
          </p:cNvPr>
          <p:cNvSpPr txBox="1"/>
          <p:nvPr/>
        </p:nvSpPr>
        <p:spPr>
          <a:xfrm>
            <a:off x="396855" y="764315"/>
            <a:ext cx="3279864" cy="332399"/>
          </a:xfrm>
          <a:prstGeom prst="rect">
            <a:avLst/>
          </a:prstGeom>
          <a:noFill/>
        </p:spPr>
        <p:txBody>
          <a:bodyPr wrap="square" lIns="0" tIns="0" rIns="0" bIns="0" rtlCol="0">
            <a:spAutoFit/>
          </a:bodyPr>
          <a:lstStyle/>
          <a:p>
            <a:pPr defTabSz="685800">
              <a:lnSpc>
                <a:spcPct val="90000"/>
              </a:lnSpc>
            </a:pPr>
            <a:r>
              <a:rPr lang="en-US" sz="2400" b="1" dirty="0">
                <a:latin typeface="Georgia"/>
              </a:rPr>
              <a:t>We </a:t>
            </a:r>
            <a:r>
              <a:rPr lang="en-US" sz="2400" b="1" dirty="0">
                <a:solidFill>
                  <a:schemeClr val="accent2"/>
                </a:solidFill>
                <a:latin typeface="Georgia"/>
              </a:rPr>
              <a:t>care</a:t>
            </a:r>
            <a:endParaRPr lang="en-GB" sz="2400" b="1" dirty="0">
              <a:solidFill>
                <a:schemeClr val="accent2"/>
              </a:solidFill>
              <a:latin typeface="Georgia"/>
            </a:endParaRPr>
          </a:p>
        </p:txBody>
      </p:sp>
      <p:sp>
        <p:nvSpPr>
          <p:cNvPr id="39" name="Rectangle 38">
            <a:extLst>
              <a:ext uri="{FF2B5EF4-FFF2-40B4-BE49-F238E27FC236}">
                <a16:creationId xmlns:a16="http://schemas.microsoft.com/office/drawing/2014/main" id="{D3B34273-7ED1-BDFA-E64F-2640EFDE113D}"/>
              </a:ext>
            </a:extLst>
          </p:cNvPr>
          <p:cNvSpPr/>
          <p:nvPr/>
        </p:nvSpPr>
        <p:spPr>
          <a:xfrm>
            <a:off x="0" y="190989"/>
            <a:ext cx="1735200" cy="266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01">
            <a:extLst>
              <a:ext uri="{FF2B5EF4-FFF2-40B4-BE49-F238E27FC236}">
                <a16:creationId xmlns:a16="http://schemas.microsoft.com/office/drawing/2014/main" id="{302C3107-5B94-5409-594D-767711400C92}"/>
              </a:ext>
            </a:extLst>
          </p:cNvPr>
          <p:cNvSpPr txBox="1"/>
          <p:nvPr/>
        </p:nvSpPr>
        <p:spPr>
          <a:xfrm>
            <a:off x="167032" y="119021"/>
            <a:ext cx="639420" cy="338554"/>
          </a:xfrm>
          <a:prstGeom prst="rect">
            <a:avLst/>
          </a:prstGeom>
          <a:noFill/>
        </p:spPr>
        <p:txBody>
          <a:bodyPr wrap="square" rtlCol="0">
            <a:spAutoFit/>
          </a:bodyPr>
          <a:lstStyle/>
          <a:p>
            <a:r>
              <a:rPr lang="en-US" sz="1600" dirty="0">
                <a:solidFill>
                  <a:schemeClr val="tx1">
                    <a:alpha val="26000"/>
                  </a:schemeClr>
                </a:solidFill>
                <a:latin typeface="Georgia" panose="02040502050405020303" pitchFamily="18" charset="0"/>
              </a:rPr>
              <a:t>01</a:t>
            </a:r>
            <a:endParaRPr lang="en-GB" sz="1600" dirty="0">
              <a:solidFill>
                <a:schemeClr val="tx1">
                  <a:alpha val="26000"/>
                </a:schemeClr>
              </a:solidFill>
              <a:latin typeface="Georgia" panose="02040502050405020303" pitchFamily="18" charset="0"/>
            </a:endParaRPr>
          </a:p>
        </p:txBody>
      </p:sp>
      <p:cxnSp>
        <p:nvCxnSpPr>
          <p:cNvPr id="43" name="!!straight 1">
            <a:extLst>
              <a:ext uri="{FF2B5EF4-FFF2-40B4-BE49-F238E27FC236}">
                <a16:creationId xmlns:a16="http://schemas.microsoft.com/office/drawing/2014/main" id="{0AA5C874-1D00-CBDB-3BB1-D994395130EC}"/>
              </a:ext>
            </a:extLst>
          </p:cNvPr>
          <p:cNvCxnSpPr>
            <a:cxnSpLocks/>
          </p:cNvCxnSpPr>
          <p:nvPr/>
        </p:nvCxnSpPr>
        <p:spPr>
          <a:xfrm>
            <a:off x="290240" y="408240"/>
            <a:ext cx="1447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59B8EF7-BA81-0C9B-6BAE-A88296190CD6}"/>
              </a:ext>
            </a:extLst>
          </p:cNvPr>
          <p:cNvSpPr txBox="1"/>
          <p:nvPr/>
        </p:nvSpPr>
        <p:spPr>
          <a:xfrm>
            <a:off x="574766" y="253309"/>
            <a:ext cx="1651901" cy="123111"/>
          </a:xfrm>
          <a:prstGeom prst="rect">
            <a:avLst/>
          </a:prstGeom>
          <a:noFill/>
        </p:spPr>
        <p:txBody>
          <a:bodyPr wrap="square" lIns="0" tIns="0" rIns="0" bIns="0" rtlCol="0">
            <a:spAutoFit/>
          </a:bodyPr>
          <a:lstStyle/>
          <a:p>
            <a:r>
              <a:rPr lang="en-US" sz="800" b="1" spc="100" dirty="0">
                <a:solidFill>
                  <a:schemeClr val="bg1"/>
                </a:solidFill>
              </a:rPr>
              <a:t>WHO IS METLIFE?</a:t>
            </a:r>
            <a:endParaRPr lang="en-GB" sz="800" b="1" spc="100" dirty="0">
              <a:solidFill>
                <a:schemeClr val="bg1"/>
              </a:solidFill>
            </a:endParaRPr>
          </a:p>
        </p:txBody>
      </p:sp>
      <p:sp>
        <p:nvSpPr>
          <p:cNvPr id="46" name="Freeform: Shape 45">
            <a:extLst>
              <a:ext uri="{FF2B5EF4-FFF2-40B4-BE49-F238E27FC236}">
                <a16:creationId xmlns:a16="http://schemas.microsoft.com/office/drawing/2014/main" id="{7F750513-5A9D-81E9-B52F-FB0F110F762D}"/>
              </a:ext>
            </a:extLst>
          </p:cNvPr>
          <p:cNvSpPr/>
          <p:nvPr/>
        </p:nvSpPr>
        <p:spPr>
          <a:xfrm>
            <a:off x="0" y="0"/>
            <a:ext cx="9144000" cy="5143500"/>
          </a:xfrm>
          <a:custGeom>
            <a:avLst/>
            <a:gdLst>
              <a:gd name="connsiteX0" fmla="*/ 190500 w 9144000"/>
              <a:gd name="connsiteY0" fmla="*/ 190500 h 5143500"/>
              <a:gd name="connsiteX1" fmla="*/ 190500 w 9144000"/>
              <a:gd name="connsiteY1" fmla="*/ 4699000 h 5143500"/>
              <a:gd name="connsiteX2" fmla="*/ 8953500 w 9144000"/>
              <a:gd name="connsiteY2" fmla="*/ 4699000 h 5143500"/>
              <a:gd name="connsiteX3" fmla="*/ 8953500 w 9144000"/>
              <a:gd name="connsiteY3" fmla="*/ 190500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190500" y="190500"/>
                </a:moveTo>
                <a:lnTo>
                  <a:pt x="190500" y="4699000"/>
                </a:lnTo>
                <a:lnTo>
                  <a:pt x="8953500" y="4699000"/>
                </a:lnTo>
                <a:lnTo>
                  <a:pt x="8953500" y="190500"/>
                </a:lnTo>
                <a:close/>
                <a:moveTo>
                  <a:pt x="0" y="0"/>
                </a:moveTo>
                <a:lnTo>
                  <a:pt x="9144000" y="0"/>
                </a:lnTo>
                <a:lnTo>
                  <a:pt x="9144000" y="5143500"/>
                </a:lnTo>
                <a:lnTo>
                  <a:pt x="0"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55" name="Group 54">
            <a:extLst>
              <a:ext uri="{FF2B5EF4-FFF2-40B4-BE49-F238E27FC236}">
                <a16:creationId xmlns:a16="http://schemas.microsoft.com/office/drawing/2014/main" id="{8409F687-A9AD-789E-C54E-566FC7EA4779}"/>
              </a:ext>
            </a:extLst>
          </p:cNvPr>
          <p:cNvGrpSpPr>
            <a:grpSpLocks noChangeAspect="1"/>
          </p:cNvGrpSpPr>
          <p:nvPr/>
        </p:nvGrpSpPr>
        <p:grpSpPr>
          <a:xfrm>
            <a:off x="8171056" y="4806011"/>
            <a:ext cx="782444" cy="167956"/>
            <a:chOff x="4579941" y="3142620"/>
            <a:chExt cx="2725101" cy="584956"/>
          </a:xfrm>
        </p:grpSpPr>
        <p:sp>
          <p:nvSpPr>
            <p:cNvPr id="57" name="Freeform: Shape 56">
              <a:extLst>
                <a:ext uri="{FF2B5EF4-FFF2-40B4-BE49-F238E27FC236}">
                  <a16:creationId xmlns:a16="http://schemas.microsoft.com/office/drawing/2014/main" id="{967B71FA-E6B7-11CC-6EC7-F311517522BE}"/>
                </a:ext>
              </a:extLst>
            </p:cNvPr>
            <p:cNvSpPr/>
            <p:nvPr userDrawn="1"/>
          </p:nvSpPr>
          <p:spPr>
            <a:xfrm flipV="1">
              <a:off x="4579941" y="3142646"/>
              <a:ext cx="422095" cy="584926"/>
            </a:xfrm>
            <a:custGeom>
              <a:avLst/>
              <a:gdLst>
                <a:gd name="connsiteX0" fmla="*/ 39801 w 450507"/>
                <a:gd name="connsiteY0" fmla="*/ 623243 h 624298"/>
                <a:gd name="connsiteX1" fmla="*/ 338971 w 450507"/>
                <a:gd name="connsiteY1" fmla="*/ 422010 h 624298"/>
                <a:gd name="connsiteX2" fmla="*/ 331601 w 450507"/>
                <a:gd name="connsiteY2" fmla="*/ 410460 h 624298"/>
                <a:gd name="connsiteX3" fmla="*/ 338980 w 450507"/>
                <a:gd name="connsiteY3" fmla="*/ 422021 h 624298"/>
                <a:gd name="connsiteX4" fmla="*/ 450507 w 450507"/>
                <a:gd name="connsiteY4" fmla="*/ 88744 h 624298"/>
                <a:gd name="connsiteX5" fmla="*/ 443391 w 450507"/>
                <a:gd name="connsiteY5" fmla="*/ 11 h 624298"/>
                <a:gd name="connsiteX6" fmla="*/ 234568 w 450507"/>
                <a:gd name="connsiteY6" fmla="*/ 11 h 624298"/>
                <a:gd name="connsiteX7" fmla="*/ 227452 w 450507"/>
                <a:gd name="connsiteY7" fmla="*/ 88744 h 624298"/>
                <a:gd name="connsiteX8" fmla="*/ 235035 w 450507"/>
                <a:gd name="connsiteY8" fmla="*/ 180601 h 624298"/>
                <a:gd name="connsiteX9" fmla="*/ 235698 w 450507"/>
                <a:gd name="connsiteY9" fmla="*/ 183229 h 624298"/>
                <a:gd name="connsiteX10" fmla="*/ 235029 w 450507"/>
                <a:gd name="connsiteY10" fmla="*/ 180580 h 624298"/>
                <a:gd name="connsiteX11" fmla="*/ 227443 w 450507"/>
                <a:gd name="connsiteY11" fmla="*/ 88733 h 624298"/>
                <a:gd name="connsiteX12" fmla="*/ 234559 w 450507"/>
                <a:gd name="connsiteY12" fmla="*/ 0 h 624298"/>
                <a:gd name="connsiteX13" fmla="*/ 31926 w 450507"/>
                <a:gd name="connsiteY13" fmla="*/ 0 h 624298"/>
                <a:gd name="connsiteX14" fmla="*/ 0 w 450507"/>
                <a:gd name="connsiteY14" fmla="*/ 31973 h 624298"/>
                <a:gd name="connsiteX15" fmla="*/ 0 w 450507"/>
                <a:gd name="connsiteY15" fmla="*/ 592266 h 624298"/>
                <a:gd name="connsiteX16" fmla="*/ 39801 w 450507"/>
                <a:gd name="connsiteY16" fmla="*/ 623243 h 6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507" h="624298">
                  <a:moveTo>
                    <a:pt x="39801" y="623243"/>
                  </a:moveTo>
                  <a:cubicBezTo>
                    <a:pt x="160816" y="591317"/>
                    <a:pt x="265560" y="519211"/>
                    <a:pt x="338971" y="422010"/>
                  </a:cubicBezTo>
                  <a:lnTo>
                    <a:pt x="331601" y="410460"/>
                  </a:lnTo>
                  <a:lnTo>
                    <a:pt x="338980" y="422021"/>
                  </a:lnTo>
                  <a:cubicBezTo>
                    <a:pt x="408975" y="329351"/>
                    <a:pt x="450507" y="213934"/>
                    <a:pt x="450507" y="88744"/>
                  </a:cubicBezTo>
                  <a:cubicBezTo>
                    <a:pt x="450507" y="58550"/>
                    <a:pt x="448064" y="28925"/>
                    <a:pt x="443391" y="11"/>
                  </a:cubicBezTo>
                  <a:lnTo>
                    <a:pt x="234568" y="11"/>
                  </a:lnTo>
                  <a:cubicBezTo>
                    <a:pt x="229895" y="28925"/>
                    <a:pt x="227452" y="58550"/>
                    <a:pt x="227452" y="88744"/>
                  </a:cubicBezTo>
                  <a:cubicBezTo>
                    <a:pt x="227452" y="120042"/>
                    <a:pt x="230048" y="150728"/>
                    <a:pt x="235035" y="180601"/>
                  </a:cubicBezTo>
                  <a:lnTo>
                    <a:pt x="235698" y="183229"/>
                  </a:lnTo>
                  <a:lnTo>
                    <a:pt x="235029" y="180580"/>
                  </a:lnTo>
                  <a:cubicBezTo>
                    <a:pt x="230040" y="150708"/>
                    <a:pt x="227443" y="120024"/>
                    <a:pt x="227443" y="88733"/>
                  </a:cubicBezTo>
                  <a:cubicBezTo>
                    <a:pt x="227443" y="58515"/>
                    <a:pt x="229910" y="28889"/>
                    <a:pt x="234559" y="0"/>
                  </a:cubicBezTo>
                  <a:lnTo>
                    <a:pt x="31926" y="0"/>
                  </a:lnTo>
                  <a:cubicBezTo>
                    <a:pt x="14303" y="0"/>
                    <a:pt x="0" y="14326"/>
                    <a:pt x="0" y="31973"/>
                  </a:cubicBezTo>
                  <a:lnTo>
                    <a:pt x="0" y="592266"/>
                  </a:lnTo>
                  <a:cubicBezTo>
                    <a:pt x="0" y="613138"/>
                    <a:pt x="19664" y="628556"/>
                    <a:pt x="39801" y="623243"/>
                  </a:cubicBezTo>
                  <a:close/>
                </a:path>
              </a:pathLst>
            </a:custGeom>
            <a:solidFill>
              <a:schemeClr val="accent2"/>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70" name="Freeform: Shape 69">
              <a:extLst>
                <a:ext uri="{FF2B5EF4-FFF2-40B4-BE49-F238E27FC236}">
                  <a16:creationId xmlns:a16="http://schemas.microsoft.com/office/drawing/2014/main" id="{F6358E09-9D9E-7C57-0D79-70FCB850AB48}"/>
                </a:ext>
              </a:extLst>
            </p:cNvPr>
            <p:cNvSpPr/>
            <p:nvPr userDrawn="1"/>
          </p:nvSpPr>
          <p:spPr>
            <a:xfrm flipV="1">
              <a:off x="5413287" y="3236734"/>
              <a:ext cx="1891755" cy="406440"/>
            </a:xfrm>
            <a:custGeom>
              <a:avLst/>
              <a:gdLst>
                <a:gd name="connsiteX0" fmla="*/ 1812774 w 2019091"/>
                <a:gd name="connsiteY0" fmla="*/ 186009 h 433798"/>
                <a:gd name="connsiteX1" fmla="*/ 1816806 w 2019091"/>
                <a:gd name="connsiteY1" fmla="*/ 204865 h 433798"/>
                <a:gd name="connsiteX2" fmla="*/ 1828547 w 2019091"/>
                <a:gd name="connsiteY2" fmla="*/ 222465 h 433798"/>
                <a:gd name="connsiteX3" fmla="*/ 1848020 w 2019091"/>
                <a:gd name="connsiteY3" fmla="*/ 235748 h 433798"/>
                <a:gd name="connsiteX4" fmla="*/ 1875202 w 2019091"/>
                <a:gd name="connsiteY4" fmla="*/ 241013 h 433798"/>
                <a:gd name="connsiteX5" fmla="*/ 1901768 w 2019091"/>
                <a:gd name="connsiteY5" fmla="*/ 235748 h 433798"/>
                <a:gd name="connsiteX6" fmla="*/ 1920316 w 2019091"/>
                <a:gd name="connsiteY6" fmla="*/ 222465 h 433798"/>
                <a:gd name="connsiteX7" fmla="*/ 1931417 w 2019091"/>
                <a:gd name="connsiteY7" fmla="*/ 204865 h 433798"/>
                <a:gd name="connsiteX8" fmla="*/ 1935117 w 2019091"/>
                <a:gd name="connsiteY8" fmla="*/ 186009 h 433798"/>
                <a:gd name="connsiteX9" fmla="*/ 1976554 w 2019091"/>
                <a:gd name="connsiteY9" fmla="*/ 98272 h 433798"/>
                <a:gd name="connsiteX10" fmla="*/ 1945031 w 2019091"/>
                <a:gd name="connsiteY10" fmla="*/ 80648 h 433798"/>
                <a:gd name="connsiteX11" fmla="*/ 1888793 w 2019091"/>
                <a:gd name="connsiteY11" fmla="*/ 70449 h 433798"/>
                <a:gd name="connsiteX12" fmla="*/ 1833480 w 2019091"/>
                <a:gd name="connsiteY12" fmla="*/ 88073 h 433798"/>
                <a:gd name="connsiteX13" fmla="*/ 1812774 w 2019091"/>
                <a:gd name="connsiteY13" fmla="*/ 129154 h 433798"/>
                <a:gd name="connsiteX14" fmla="*/ 2019154 w 2019091"/>
                <a:gd name="connsiteY14" fmla="*/ 129154 h 433798"/>
                <a:gd name="connsiteX15" fmla="*/ 2019154 w 2019091"/>
                <a:gd name="connsiteY15" fmla="*/ 143978 h 433798"/>
                <a:gd name="connsiteX16" fmla="*/ 2009903 w 2019091"/>
                <a:gd name="connsiteY16" fmla="*/ 211032 h 433798"/>
                <a:gd name="connsiteX17" fmla="*/ 1982413 w 2019091"/>
                <a:gd name="connsiteY17" fmla="*/ 263570 h 433798"/>
                <a:gd name="connsiteX18" fmla="*/ 1937607 w 2019091"/>
                <a:gd name="connsiteY18" fmla="*/ 297844 h 433798"/>
                <a:gd name="connsiteX19" fmla="*/ 1875819 w 2019091"/>
                <a:gd name="connsiteY19" fmla="*/ 310202 h 433798"/>
                <a:gd name="connsiteX20" fmla="*/ 1812774 w 2019091"/>
                <a:gd name="connsiteY20" fmla="*/ 297536 h 433798"/>
                <a:gd name="connsiteX21" fmla="*/ 1765810 w 2019091"/>
                <a:gd name="connsiteY21" fmla="*/ 263879 h 433798"/>
                <a:gd name="connsiteX22" fmla="*/ 1736469 w 2019091"/>
                <a:gd name="connsiteY22" fmla="*/ 214733 h 433798"/>
                <a:gd name="connsiteX23" fmla="*/ 1726270 w 2019091"/>
                <a:gd name="connsiteY23" fmla="*/ 156360 h 433798"/>
                <a:gd name="connsiteX24" fmla="*/ 1737086 w 2019091"/>
                <a:gd name="connsiteY24" fmla="*/ 93006 h 433798"/>
                <a:gd name="connsiteX25" fmla="*/ 1768609 w 2019091"/>
                <a:gd name="connsiteY25" fmla="*/ 43884 h 433798"/>
                <a:gd name="connsiteX26" fmla="*/ 1818964 w 2019091"/>
                <a:gd name="connsiteY26" fmla="*/ 12053 h 433798"/>
                <a:gd name="connsiteX27" fmla="*/ 1885710 w 2019091"/>
                <a:gd name="connsiteY27" fmla="*/ 620 h 433798"/>
                <a:gd name="connsiteX28" fmla="*/ 1935117 w 2019091"/>
                <a:gd name="connsiteY28" fmla="*/ 5886 h 433798"/>
                <a:gd name="connsiteX29" fmla="*/ 1972522 w 2019091"/>
                <a:gd name="connsiteY29" fmla="*/ 17935 h 433798"/>
                <a:gd name="connsiteX30" fmla="*/ 1998139 w 2019091"/>
                <a:gd name="connsiteY30" fmla="*/ 31835 h 433798"/>
                <a:gd name="connsiteX31" fmla="*/ 2012987 w 2019091"/>
                <a:gd name="connsiteY31" fmla="*/ 42034 h 433798"/>
                <a:gd name="connsiteX32" fmla="*/ 991641 w 2019091"/>
                <a:gd name="connsiteY32" fmla="*/ 87764 h 433798"/>
                <a:gd name="connsiteX33" fmla="*/ 973116 w 2019091"/>
                <a:gd name="connsiteY33" fmla="*/ 76948 h 433798"/>
                <a:gd name="connsiteX34" fmla="*/ 949634 w 2019091"/>
                <a:gd name="connsiteY34" fmla="*/ 72299 h 433798"/>
                <a:gd name="connsiteX35" fmla="*/ 923377 w 2019091"/>
                <a:gd name="connsiteY35" fmla="*/ 83756 h 433798"/>
                <a:gd name="connsiteX36" fmla="*/ 915028 w 2019091"/>
                <a:gd name="connsiteY36" fmla="*/ 116180 h 433798"/>
                <a:gd name="connsiteX37" fmla="*/ 915028 w 2019091"/>
                <a:gd name="connsiteY37" fmla="*/ 230506 h 433798"/>
                <a:gd name="connsiteX38" fmla="*/ 989814 w 2019091"/>
                <a:gd name="connsiteY38" fmla="*/ 230506 h 433798"/>
                <a:gd name="connsiteX39" fmla="*/ 989814 w 2019091"/>
                <a:gd name="connsiteY39" fmla="*/ 300335 h 433798"/>
                <a:gd name="connsiteX40" fmla="*/ 915028 w 2019091"/>
                <a:gd name="connsiteY40" fmla="*/ 300335 h 433798"/>
                <a:gd name="connsiteX41" fmla="*/ 915028 w 2019091"/>
                <a:gd name="connsiteY41" fmla="*/ 377991 h 433798"/>
                <a:gd name="connsiteX42" fmla="*/ 826058 w 2019091"/>
                <a:gd name="connsiteY42" fmla="*/ 377991 h 433798"/>
                <a:gd name="connsiteX43" fmla="*/ 826058 w 2019091"/>
                <a:gd name="connsiteY43" fmla="*/ 300335 h 433798"/>
                <a:gd name="connsiteX44" fmla="*/ 780185 w 2019091"/>
                <a:gd name="connsiteY44" fmla="*/ 300335 h 433798"/>
                <a:gd name="connsiteX45" fmla="*/ 780185 w 2019091"/>
                <a:gd name="connsiteY45" fmla="*/ 230506 h 433798"/>
                <a:gd name="connsiteX46" fmla="*/ 826058 w 2019091"/>
                <a:gd name="connsiteY46" fmla="*/ 230506 h 433798"/>
                <a:gd name="connsiteX47" fmla="*/ 826058 w 2019091"/>
                <a:gd name="connsiteY47" fmla="*/ 121137 h 433798"/>
                <a:gd name="connsiteX48" fmla="*/ 831608 w 2019091"/>
                <a:gd name="connsiteY48" fmla="*/ 71683 h 433798"/>
                <a:gd name="connsiteX49" fmla="*/ 850156 w 2019091"/>
                <a:gd name="connsiteY49" fmla="*/ 33685 h 433798"/>
                <a:gd name="connsiteX50" fmla="*/ 884122 w 2019091"/>
                <a:gd name="connsiteY50" fmla="*/ 8969 h 433798"/>
                <a:gd name="connsiteX51" fmla="*/ 936043 w 2019091"/>
                <a:gd name="connsiteY51" fmla="*/ 4 h 433798"/>
                <a:gd name="connsiteX52" fmla="*/ 1027504 w 2019091"/>
                <a:gd name="connsiteY52" fmla="*/ 33376 h 433798"/>
                <a:gd name="connsiteX53" fmla="*/ 1761991 w 2019091"/>
                <a:gd name="connsiteY53" fmla="*/ 403513 h 433798"/>
                <a:gd name="connsiteX54" fmla="*/ 1718134 w 2019091"/>
                <a:gd name="connsiteY54" fmla="*/ 426995 h 433798"/>
                <a:gd name="connsiteX55" fmla="*/ 1670530 w 2019091"/>
                <a:gd name="connsiteY55" fmla="*/ 433802 h 433798"/>
                <a:gd name="connsiteX56" fmla="*/ 1626982 w 2019091"/>
                <a:gd name="connsiteY56" fmla="*/ 426686 h 433798"/>
                <a:gd name="connsiteX57" fmla="*/ 1588960 w 2019091"/>
                <a:gd name="connsiteY57" fmla="*/ 405055 h 433798"/>
                <a:gd name="connsiteX58" fmla="*/ 1562110 w 2019091"/>
                <a:gd name="connsiteY58" fmla="*/ 368290 h 433798"/>
                <a:gd name="connsiteX59" fmla="*/ 1551887 w 2019091"/>
                <a:gd name="connsiteY59" fmla="*/ 315159 h 433798"/>
                <a:gd name="connsiteX60" fmla="*/ 1551887 w 2019091"/>
                <a:gd name="connsiteY60" fmla="*/ 300335 h 433798"/>
                <a:gd name="connsiteX61" fmla="*/ 1504947 w 2019091"/>
                <a:gd name="connsiteY61" fmla="*/ 300335 h 433798"/>
                <a:gd name="connsiteX62" fmla="*/ 1504947 w 2019091"/>
                <a:gd name="connsiteY62" fmla="*/ 230506 h 433798"/>
                <a:gd name="connsiteX63" fmla="*/ 1551887 w 2019091"/>
                <a:gd name="connsiteY63" fmla="*/ 230506 h 433798"/>
                <a:gd name="connsiteX64" fmla="*/ 1551887 w 2019091"/>
                <a:gd name="connsiteY64" fmla="*/ 10511 h 433798"/>
                <a:gd name="connsiteX65" fmla="*/ 1640241 w 2019091"/>
                <a:gd name="connsiteY65" fmla="*/ 10511 h 433798"/>
                <a:gd name="connsiteX66" fmla="*/ 1640241 w 2019091"/>
                <a:gd name="connsiteY66" fmla="*/ 230506 h 433798"/>
                <a:gd name="connsiteX67" fmla="*/ 1708860 w 2019091"/>
                <a:gd name="connsiteY67" fmla="*/ 230506 h 433798"/>
                <a:gd name="connsiteX68" fmla="*/ 1708860 w 2019091"/>
                <a:gd name="connsiteY68" fmla="*/ 300335 h 433798"/>
                <a:gd name="connsiteX69" fmla="*/ 1640241 w 2019091"/>
                <a:gd name="connsiteY69" fmla="*/ 300335 h 433798"/>
                <a:gd name="connsiteX70" fmla="*/ 1640241 w 2019091"/>
                <a:gd name="connsiteY70" fmla="*/ 316393 h 433798"/>
                <a:gd name="connsiteX71" fmla="*/ 1651389 w 2019091"/>
                <a:gd name="connsiteY71" fmla="*/ 349765 h 433798"/>
                <a:gd name="connsiteX72" fmla="*/ 1681037 w 2019091"/>
                <a:gd name="connsiteY72" fmla="*/ 361506 h 433798"/>
                <a:gd name="connsiteX73" fmla="*/ 1703903 w 2019091"/>
                <a:gd name="connsiteY73" fmla="*/ 357806 h 433798"/>
                <a:gd name="connsiteX74" fmla="*/ 1724301 w 2019091"/>
                <a:gd name="connsiteY74" fmla="*/ 347299 h 433798"/>
                <a:gd name="connsiteX75" fmla="*/ 1370934 w 2019091"/>
                <a:gd name="connsiteY75" fmla="*/ 10511 h 433798"/>
                <a:gd name="connsiteX76" fmla="*/ 1459904 w 2019091"/>
                <a:gd name="connsiteY76" fmla="*/ 10511 h 433798"/>
                <a:gd name="connsiteX77" fmla="*/ 1459904 w 2019091"/>
                <a:gd name="connsiteY77" fmla="*/ 300335 h 433798"/>
                <a:gd name="connsiteX78" fmla="*/ 1415407 w 2019091"/>
                <a:gd name="connsiteY78" fmla="*/ 300335 h 433798"/>
                <a:gd name="connsiteX79" fmla="*/ 1370934 w 2019091"/>
                <a:gd name="connsiteY79" fmla="*/ 300335 h 433798"/>
                <a:gd name="connsiteX80" fmla="*/ 1060806 w 2019091"/>
                <a:gd name="connsiteY80" fmla="*/ 10511 h 433798"/>
                <a:gd name="connsiteX81" fmla="*/ 1331916 w 2019091"/>
                <a:gd name="connsiteY81" fmla="*/ 10511 h 433798"/>
                <a:gd name="connsiteX82" fmla="*/ 1331916 w 2019091"/>
                <a:gd name="connsiteY82" fmla="*/ 86839 h 433798"/>
                <a:gd name="connsiteX83" fmla="*/ 1154117 w 2019091"/>
                <a:gd name="connsiteY83" fmla="*/ 86839 h 433798"/>
                <a:gd name="connsiteX84" fmla="*/ 1154117 w 2019091"/>
                <a:gd name="connsiteY84" fmla="*/ 422678 h 433798"/>
                <a:gd name="connsiteX85" fmla="*/ 1060806 w 2019091"/>
                <a:gd name="connsiteY85" fmla="*/ 422678 h 433798"/>
                <a:gd name="connsiteX86" fmla="*/ 552505 w 2019091"/>
                <a:gd name="connsiteY86" fmla="*/ 186009 h 433798"/>
                <a:gd name="connsiteX87" fmla="*/ 556513 w 2019091"/>
                <a:gd name="connsiteY87" fmla="*/ 204865 h 433798"/>
                <a:gd name="connsiteX88" fmla="*/ 568254 w 2019091"/>
                <a:gd name="connsiteY88" fmla="*/ 222465 h 433798"/>
                <a:gd name="connsiteX89" fmla="*/ 587728 w 2019091"/>
                <a:gd name="connsiteY89" fmla="*/ 235748 h 433798"/>
                <a:gd name="connsiteX90" fmla="*/ 614910 w 2019091"/>
                <a:gd name="connsiteY90" fmla="*/ 241013 h 433798"/>
                <a:gd name="connsiteX91" fmla="*/ 641475 w 2019091"/>
                <a:gd name="connsiteY91" fmla="*/ 235748 h 433798"/>
                <a:gd name="connsiteX92" fmla="*/ 660024 w 2019091"/>
                <a:gd name="connsiteY92" fmla="*/ 222465 h 433798"/>
                <a:gd name="connsiteX93" fmla="*/ 671148 w 2019091"/>
                <a:gd name="connsiteY93" fmla="*/ 204865 h 433798"/>
                <a:gd name="connsiteX94" fmla="*/ 674848 w 2019091"/>
                <a:gd name="connsiteY94" fmla="*/ 186009 h 433798"/>
                <a:gd name="connsiteX95" fmla="*/ 716262 w 2019091"/>
                <a:gd name="connsiteY95" fmla="*/ 98272 h 433798"/>
                <a:gd name="connsiteX96" fmla="*/ 684739 w 2019091"/>
                <a:gd name="connsiteY96" fmla="*/ 80648 h 433798"/>
                <a:gd name="connsiteX97" fmla="*/ 628501 w 2019091"/>
                <a:gd name="connsiteY97" fmla="*/ 70449 h 433798"/>
                <a:gd name="connsiteX98" fmla="*/ 573212 w 2019091"/>
                <a:gd name="connsiteY98" fmla="*/ 88073 h 433798"/>
                <a:gd name="connsiteX99" fmla="*/ 552505 w 2019091"/>
                <a:gd name="connsiteY99" fmla="*/ 129154 h 433798"/>
                <a:gd name="connsiteX100" fmla="*/ 758885 w 2019091"/>
                <a:gd name="connsiteY100" fmla="*/ 129154 h 433798"/>
                <a:gd name="connsiteX101" fmla="*/ 758885 w 2019091"/>
                <a:gd name="connsiteY101" fmla="*/ 143978 h 433798"/>
                <a:gd name="connsiteX102" fmla="*/ 749634 w 2019091"/>
                <a:gd name="connsiteY102" fmla="*/ 211032 h 433798"/>
                <a:gd name="connsiteX103" fmla="*/ 722120 w 2019091"/>
                <a:gd name="connsiteY103" fmla="*/ 263570 h 433798"/>
                <a:gd name="connsiteX104" fmla="*/ 677315 w 2019091"/>
                <a:gd name="connsiteY104" fmla="*/ 297844 h 433798"/>
                <a:gd name="connsiteX105" fmla="*/ 615526 w 2019091"/>
                <a:gd name="connsiteY105" fmla="*/ 310202 h 433798"/>
                <a:gd name="connsiteX106" fmla="*/ 552505 w 2019091"/>
                <a:gd name="connsiteY106" fmla="*/ 297536 h 433798"/>
                <a:gd name="connsiteX107" fmla="*/ 505541 w 2019091"/>
                <a:gd name="connsiteY107" fmla="*/ 263879 h 433798"/>
                <a:gd name="connsiteX108" fmla="*/ 476200 w 2019091"/>
                <a:gd name="connsiteY108" fmla="*/ 214733 h 433798"/>
                <a:gd name="connsiteX109" fmla="*/ 466001 w 2019091"/>
                <a:gd name="connsiteY109" fmla="*/ 156360 h 433798"/>
                <a:gd name="connsiteX110" fmla="*/ 476817 w 2019091"/>
                <a:gd name="connsiteY110" fmla="*/ 93006 h 433798"/>
                <a:gd name="connsiteX111" fmla="*/ 508316 w 2019091"/>
                <a:gd name="connsiteY111" fmla="*/ 43884 h 433798"/>
                <a:gd name="connsiteX112" fmla="*/ 558672 w 2019091"/>
                <a:gd name="connsiteY112" fmla="*/ 12053 h 433798"/>
                <a:gd name="connsiteX113" fmla="*/ 625417 w 2019091"/>
                <a:gd name="connsiteY113" fmla="*/ 620 h 433798"/>
                <a:gd name="connsiteX114" fmla="*/ 674848 w 2019091"/>
                <a:gd name="connsiteY114" fmla="*/ 5886 h 433798"/>
                <a:gd name="connsiteX115" fmla="*/ 712253 w 2019091"/>
                <a:gd name="connsiteY115" fmla="*/ 17935 h 433798"/>
                <a:gd name="connsiteX116" fmla="*/ 737870 w 2019091"/>
                <a:gd name="connsiteY116" fmla="*/ 31835 h 433798"/>
                <a:gd name="connsiteX117" fmla="*/ 752718 w 2019091"/>
                <a:gd name="connsiteY117" fmla="*/ 42034 h 433798"/>
                <a:gd name="connsiteX118" fmla="*/ 62 w 2019091"/>
                <a:gd name="connsiteY118" fmla="*/ 10511 h 433798"/>
                <a:gd name="connsiteX119" fmla="*/ 89033 w 2019091"/>
                <a:gd name="connsiteY119" fmla="*/ 10511 h 433798"/>
                <a:gd name="connsiteX120" fmla="*/ 99540 w 2019091"/>
                <a:gd name="connsiteY120" fmla="*/ 278086 h 433798"/>
                <a:gd name="connsiteX121" fmla="*/ 189768 w 2019091"/>
                <a:gd name="connsiteY121" fmla="*/ 119263 h 433798"/>
                <a:gd name="connsiteX122" fmla="*/ 237965 w 2019091"/>
                <a:gd name="connsiteY122" fmla="*/ 119263 h 433798"/>
                <a:gd name="connsiteX123" fmla="*/ 323236 w 2019091"/>
                <a:gd name="connsiteY123" fmla="*/ 279936 h 433798"/>
                <a:gd name="connsiteX124" fmla="*/ 334976 w 2019091"/>
                <a:gd name="connsiteY124" fmla="*/ 10511 h 433798"/>
                <a:gd name="connsiteX125" fmla="*/ 428288 w 2019091"/>
                <a:gd name="connsiteY125" fmla="*/ 10511 h 433798"/>
                <a:gd name="connsiteX126" fmla="*/ 409122 w 2019091"/>
                <a:gd name="connsiteY126" fmla="*/ 422678 h 433798"/>
                <a:gd name="connsiteX127" fmla="*/ 320128 w 2019091"/>
                <a:gd name="connsiteY127" fmla="*/ 422678 h 433798"/>
                <a:gd name="connsiteX128" fmla="*/ 215100 w 2019091"/>
                <a:gd name="connsiteY128" fmla="*/ 229272 h 433798"/>
                <a:gd name="connsiteX129" fmla="*/ 107581 w 2019091"/>
                <a:gd name="connsiteY129" fmla="*/ 422678 h 433798"/>
                <a:gd name="connsiteX130" fmla="*/ 19204 w 2019091"/>
                <a:gd name="connsiteY130" fmla="*/ 422678 h 433798"/>
                <a:gd name="connsiteX131" fmla="*/ 1415407 w 2019091"/>
                <a:gd name="connsiteY131" fmla="*/ 333470 h 433798"/>
                <a:gd name="connsiteX132" fmla="*/ 1365265 w 2019091"/>
                <a:gd name="connsiteY132" fmla="*/ 383636 h 433798"/>
                <a:gd name="connsiteX133" fmla="*/ 1415407 w 2019091"/>
                <a:gd name="connsiteY133" fmla="*/ 433802 h 433798"/>
                <a:gd name="connsiteX134" fmla="*/ 1465573 w 2019091"/>
                <a:gd name="connsiteY134" fmla="*/ 383636 h 433798"/>
                <a:gd name="connsiteX135" fmla="*/ 1415407 w 2019091"/>
                <a:gd name="connsiteY135" fmla="*/ 333470 h 4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19091" h="433798">
                  <a:moveTo>
                    <a:pt x="1812774" y="186009"/>
                  </a:moveTo>
                  <a:cubicBezTo>
                    <a:pt x="1812774" y="192199"/>
                    <a:pt x="1814102" y="198461"/>
                    <a:pt x="1816806" y="204865"/>
                  </a:cubicBezTo>
                  <a:cubicBezTo>
                    <a:pt x="1819462" y="211246"/>
                    <a:pt x="1823376" y="217104"/>
                    <a:pt x="1828547" y="222465"/>
                  </a:cubicBezTo>
                  <a:cubicBezTo>
                    <a:pt x="1833670" y="227826"/>
                    <a:pt x="1840193" y="232237"/>
                    <a:pt x="1848020" y="235748"/>
                  </a:cubicBezTo>
                  <a:cubicBezTo>
                    <a:pt x="1855824" y="239258"/>
                    <a:pt x="1864885" y="241013"/>
                    <a:pt x="1875202" y="241013"/>
                  </a:cubicBezTo>
                  <a:cubicBezTo>
                    <a:pt x="1885473" y="241013"/>
                    <a:pt x="1894344" y="239258"/>
                    <a:pt x="1901768" y="235748"/>
                  </a:cubicBezTo>
                  <a:cubicBezTo>
                    <a:pt x="1909192" y="232237"/>
                    <a:pt x="1915359" y="227826"/>
                    <a:pt x="1920316" y="222465"/>
                  </a:cubicBezTo>
                  <a:cubicBezTo>
                    <a:pt x="1925250" y="217104"/>
                    <a:pt x="1928950" y="211246"/>
                    <a:pt x="1931417" y="204865"/>
                  </a:cubicBezTo>
                  <a:cubicBezTo>
                    <a:pt x="1933907" y="198461"/>
                    <a:pt x="1935117" y="192199"/>
                    <a:pt x="1935117" y="186009"/>
                  </a:cubicBezTo>
                  <a:close/>
                  <a:moveTo>
                    <a:pt x="1976554" y="98272"/>
                  </a:moveTo>
                  <a:cubicBezTo>
                    <a:pt x="1969937" y="93314"/>
                    <a:pt x="1959429" y="87456"/>
                    <a:pt x="1945031" y="80648"/>
                  </a:cubicBezTo>
                  <a:cubicBezTo>
                    <a:pt x="1930587" y="73865"/>
                    <a:pt x="1911872" y="70449"/>
                    <a:pt x="1888793" y="70449"/>
                  </a:cubicBezTo>
                  <a:cubicBezTo>
                    <a:pt x="1865288" y="70449"/>
                    <a:pt x="1846858" y="76332"/>
                    <a:pt x="1833480" y="88073"/>
                  </a:cubicBezTo>
                  <a:cubicBezTo>
                    <a:pt x="1820103" y="99814"/>
                    <a:pt x="1813177" y="113499"/>
                    <a:pt x="1812774" y="129154"/>
                  </a:cubicBezTo>
                  <a:lnTo>
                    <a:pt x="2019154" y="129154"/>
                  </a:lnTo>
                  <a:lnTo>
                    <a:pt x="2019154" y="143978"/>
                  </a:lnTo>
                  <a:cubicBezTo>
                    <a:pt x="2019154" y="168291"/>
                    <a:pt x="2016094" y="190658"/>
                    <a:pt x="2009903" y="211032"/>
                  </a:cubicBezTo>
                  <a:cubicBezTo>
                    <a:pt x="2003736" y="231431"/>
                    <a:pt x="1994557" y="248936"/>
                    <a:pt x="1982413" y="263570"/>
                  </a:cubicBezTo>
                  <a:cubicBezTo>
                    <a:pt x="1970269" y="278181"/>
                    <a:pt x="1955302" y="289614"/>
                    <a:pt x="1937607" y="297844"/>
                  </a:cubicBezTo>
                  <a:cubicBezTo>
                    <a:pt x="1919889" y="306099"/>
                    <a:pt x="1899301" y="310202"/>
                    <a:pt x="1875819" y="310202"/>
                  </a:cubicBezTo>
                  <a:cubicBezTo>
                    <a:pt x="1852337" y="310202"/>
                    <a:pt x="1831322" y="305980"/>
                    <a:pt x="1812774" y="297536"/>
                  </a:cubicBezTo>
                  <a:cubicBezTo>
                    <a:pt x="1794249" y="289092"/>
                    <a:pt x="1778594" y="277873"/>
                    <a:pt x="1765810" y="263879"/>
                  </a:cubicBezTo>
                  <a:cubicBezTo>
                    <a:pt x="1753049" y="249861"/>
                    <a:pt x="1743276" y="233494"/>
                    <a:pt x="1736469" y="214733"/>
                  </a:cubicBezTo>
                  <a:cubicBezTo>
                    <a:pt x="1729685" y="195994"/>
                    <a:pt x="1726270" y="176521"/>
                    <a:pt x="1726270" y="156360"/>
                  </a:cubicBezTo>
                  <a:cubicBezTo>
                    <a:pt x="1726270" y="133281"/>
                    <a:pt x="1729875" y="112171"/>
                    <a:pt x="1737086" y="93006"/>
                  </a:cubicBezTo>
                  <a:cubicBezTo>
                    <a:pt x="1744296" y="73865"/>
                    <a:pt x="1754804" y="57475"/>
                    <a:pt x="1768609" y="43884"/>
                  </a:cubicBezTo>
                  <a:cubicBezTo>
                    <a:pt x="1782389" y="30293"/>
                    <a:pt x="1799206" y="19667"/>
                    <a:pt x="1818964" y="12053"/>
                  </a:cubicBezTo>
                  <a:cubicBezTo>
                    <a:pt x="1838746" y="4439"/>
                    <a:pt x="1860971" y="620"/>
                    <a:pt x="1885710" y="620"/>
                  </a:cubicBezTo>
                  <a:cubicBezTo>
                    <a:pt x="1904235" y="620"/>
                    <a:pt x="1920696" y="2399"/>
                    <a:pt x="1935117" y="5886"/>
                  </a:cubicBezTo>
                  <a:cubicBezTo>
                    <a:pt x="1949562" y="9396"/>
                    <a:pt x="1962014" y="13405"/>
                    <a:pt x="1972522" y="17935"/>
                  </a:cubicBezTo>
                  <a:cubicBezTo>
                    <a:pt x="1983030" y="22466"/>
                    <a:pt x="1991568" y="27091"/>
                    <a:pt x="1998139" y="31835"/>
                  </a:cubicBezTo>
                  <a:cubicBezTo>
                    <a:pt x="2004756" y="36578"/>
                    <a:pt x="2009690" y="39970"/>
                    <a:pt x="2012987" y="42034"/>
                  </a:cubicBezTo>
                  <a:close/>
                  <a:moveTo>
                    <a:pt x="991641" y="87764"/>
                  </a:moveTo>
                  <a:cubicBezTo>
                    <a:pt x="985877" y="83637"/>
                    <a:pt x="979710" y="80032"/>
                    <a:pt x="973116" y="76948"/>
                  </a:cubicBezTo>
                  <a:cubicBezTo>
                    <a:pt x="966522" y="73865"/>
                    <a:pt x="958695" y="72299"/>
                    <a:pt x="949634" y="72299"/>
                  </a:cubicBezTo>
                  <a:cubicBezTo>
                    <a:pt x="937680" y="72299"/>
                    <a:pt x="928927" y="76118"/>
                    <a:pt x="923377" y="83756"/>
                  </a:cubicBezTo>
                  <a:cubicBezTo>
                    <a:pt x="917803" y="91370"/>
                    <a:pt x="915028" y="102185"/>
                    <a:pt x="915028" y="116180"/>
                  </a:cubicBezTo>
                  <a:lnTo>
                    <a:pt x="915028" y="230506"/>
                  </a:lnTo>
                  <a:lnTo>
                    <a:pt x="989814" y="230506"/>
                  </a:lnTo>
                  <a:lnTo>
                    <a:pt x="989814" y="300335"/>
                  </a:lnTo>
                  <a:lnTo>
                    <a:pt x="915028" y="300335"/>
                  </a:lnTo>
                  <a:lnTo>
                    <a:pt x="915028" y="377991"/>
                  </a:lnTo>
                  <a:lnTo>
                    <a:pt x="826058" y="377991"/>
                  </a:lnTo>
                  <a:lnTo>
                    <a:pt x="826058" y="300335"/>
                  </a:lnTo>
                  <a:lnTo>
                    <a:pt x="780185" y="300335"/>
                  </a:lnTo>
                  <a:lnTo>
                    <a:pt x="780185" y="230506"/>
                  </a:lnTo>
                  <a:lnTo>
                    <a:pt x="826058" y="230506"/>
                  </a:lnTo>
                  <a:lnTo>
                    <a:pt x="826058" y="121137"/>
                  </a:lnTo>
                  <a:cubicBezTo>
                    <a:pt x="826058" y="102992"/>
                    <a:pt x="827908" y="86531"/>
                    <a:pt x="831608" y="71683"/>
                  </a:cubicBezTo>
                  <a:cubicBezTo>
                    <a:pt x="835332" y="56858"/>
                    <a:pt x="841499" y="44192"/>
                    <a:pt x="850156" y="33685"/>
                  </a:cubicBezTo>
                  <a:cubicBezTo>
                    <a:pt x="858790" y="23177"/>
                    <a:pt x="870128" y="14947"/>
                    <a:pt x="884122" y="8969"/>
                  </a:cubicBezTo>
                  <a:cubicBezTo>
                    <a:pt x="898140" y="3016"/>
                    <a:pt x="915455" y="4"/>
                    <a:pt x="936043" y="4"/>
                  </a:cubicBezTo>
                  <a:cubicBezTo>
                    <a:pt x="968989" y="4"/>
                    <a:pt x="999492" y="11128"/>
                    <a:pt x="1027504" y="33376"/>
                  </a:cubicBezTo>
                  <a:close/>
                  <a:moveTo>
                    <a:pt x="1761991" y="403513"/>
                  </a:moveTo>
                  <a:cubicBezTo>
                    <a:pt x="1748803" y="414637"/>
                    <a:pt x="1734192" y="422464"/>
                    <a:pt x="1718134" y="426995"/>
                  </a:cubicBezTo>
                  <a:cubicBezTo>
                    <a:pt x="1702053" y="431525"/>
                    <a:pt x="1686185" y="433802"/>
                    <a:pt x="1670530" y="433802"/>
                  </a:cubicBezTo>
                  <a:cubicBezTo>
                    <a:pt x="1655729" y="433802"/>
                    <a:pt x="1641189" y="431430"/>
                    <a:pt x="1626982" y="426686"/>
                  </a:cubicBezTo>
                  <a:cubicBezTo>
                    <a:pt x="1612774" y="421943"/>
                    <a:pt x="1600108" y="414732"/>
                    <a:pt x="1588960" y="405055"/>
                  </a:cubicBezTo>
                  <a:cubicBezTo>
                    <a:pt x="1577836" y="395377"/>
                    <a:pt x="1568893" y="383138"/>
                    <a:pt x="1562110" y="368290"/>
                  </a:cubicBezTo>
                  <a:cubicBezTo>
                    <a:pt x="1555302" y="353466"/>
                    <a:pt x="1551887" y="335747"/>
                    <a:pt x="1551887" y="315159"/>
                  </a:cubicBezTo>
                  <a:lnTo>
                    <a:pt x="1551887" y="300335"/>
                  </a:lnTo>
                  <a:lnTo>
                    <a:pt x="1504947" y="300335"/>
                  </a:lnTo>
                  <a:lnTo>
                    <a:pt x="1504947" y="230506"/>
                  </a:lnTo>
                  <a:lnTo>
                    <a:pt x="1551887" y="230506"/>
                  </a:lnTo>
                  <a:lnTo>
                    <a:pt x="1551887" y="10511"/>
                  </a:lnTo>
                  <a:lnTo>
                    <a:pt x="1640241" y="10511"/>
                  </a:lnTo>
                  <a:lnTo>
                    <a:pt x="1640241" y="230506"/>
                  </a:lnTo>
                  <a:lnTo>
                    <a:pt x="1708860" y="230506"/>
                  </a:lnTo>
                  <a:lnTo>
                    <a:pt x="1708860" y="300335"/>
                  </a:lnTo>
                  <a:lnTo>
                    <a:pt x="1640241" y="300335"/>
                  </a:lnTo>
                  <a:lnTo>
                    <a:pt x="1640241" y="316393"/>
                  </a:lnTo>
                  <a:cubicBezTo>
                    <a:pt x="1640241" y="330814"/>
                    <a:pt x="1643964" y="341938"/>
                    <a:pt x="1651389" y="349765"/>
                  </a:cubicBezTo>
                  <a:cubicBezTo>
                    <a:pt x="1658789" y="357569"/>
                    <a:pt x="1668680" y="361506"/>
                    <a:pt x="1681037" y="361506"/>
                  </a:cubicBezTo>
                  <a:cubicBezTo>
                    <a:pt x="1688865" y="361506"/>
                    <a:pt x="1696479" y="360273"/>
                    <a:pt x="1703903" y="357806"/>
                  </a:cubicBezTo>
                  <a:cubicBezTo>
                    <a:pt x="1711327" y="355316"/>
                    <a:pt x="1718134" y="351805"/>
                    <a:pt x="1724301" y="347299"/>
                  </a:cubicBezTo>
                  <a:close/>
                  <a:moveTo>
                    <a:pt x="1370934" y="10511"/>
                  </a:moveTo>
                  <a:lnTo>
                    <a:pt x="1459904" y="10511"/>
                  </a:lnTo>
                  <a:lnTo>
                    <a:pt x="1459904" y="300335"/>
                  </a:lnTo>
                  <a:lnTo>
                    <a:pt x="1415407" y="300335"/>
                  </a:lnTo>
                  <a:lnTo>
                    <a:pt x="1370934" y="300335"/>
                  </a:lnTo>
                  <a:close/>
                  <a:moveTo>
                    <a:pt x="1060806" y="10511"/>
                  </a:moveTo>
                  <a:lnTo>
                    <a:pt x="1331916" y="10511"/>
                  </a:lnTo>
                  <a:lnTo>
                    <a:pt x="1331916" y="86839"/>
                  </a:lnTo>
                  <a:lnTo>
                    <a:pt x="1154117" y="86839"/>
                  </a:lnTo>
                  <a:lnTo>
                    <a:pt x="1154117" y="422678"/>
                  </a:lnTo>
                  <a:lnTo>
                    <a:pt x="1060806" y="422678"/>
                  </a:lnTo>
                  <a:close/>
                  <a:moveTo>
                    <a:pt x="552505" y="186009"/>
                  </a:moveTo>
                  <a:cubicBezTo>
                    <a:pt x="552505" y="192199"/>
                    <a:pt x="553833" y="198461"/>
                    <a:pt x="556513" y="204865"/>
                  </a:cubicBezTo>
                  <a:cubicBezTo>
                    <a:pt x="559193" y="211246"/>
                    <a:pt x="563107" y="217104"/>
                    <a:pt x="568254" y="222465"/>
                  </a:cubicBezTo>
                  <a:cubicBezTo>
                    <a:pt x="573401" y="227826"/>
                    <a:pt x="579900" y="232237"/>
                    <a:pt x="587728" y="235748"/>
                  </a:cubicBezTo>
                  <a:cubicBezTo>
                    <a:pt x="595555" y="239258"/>
                    <a:pt x="604616" y="241013"/>
                    <a:pt x="614910" y="241013"/>
                  </a:cubicBezTo>
                  <a:cubicBezTo>
                    <a:pt x="625204" y="241013"/>
                    <a:pt x="634075" y="239258"/>
                    <a:pt x="641475" y="235748"/>
                  </a:cubicBezTo>
                  <a:cubicBezTo>
                    <a:pt x="648899" y="232237"/>
                    <a:pt x="655090" y="227826"/>
                    <a:pt x="660024" y="222465"/>
                  </a:cubicBezTo>
                  <a:cubicBezTo>
                    <a:pt x="664957" y="217104"/>
                    <a:pt x="668681" y="211246"/>
                    <a:pt x="671148" y="204865"/>
                  </a:cubicBezTo>
                  <a:cubicBezTo>
                    <a:pt x="673615" y="198461"/>
                    <a:pt x="674848" y="192199"/>
                    <a:pt x="674848" y="186009"/>
                  </a:cubicBezTo>
                  <a:close/>
                  <a:moveTo>
                    <a:pt x="716262" y="98272"/>
                  </a:moveTo>
                  <a:cubicBezTo>
                    <a:pt x="709668" y="93314"/>
                    <a:pt x="699160" y="87456"/>
                    <a:pt x="684739" y="80648"/>
                  </a:cubicBezTo>
                  <a:cubicBezTo>
                    <a:pt x="670318" y="73865"/>
                    <a:pt x="651580" y="70449"/>
                    <a:pt x="628501" y="70449"/>
                  </a:cubicBezTo>
                  <a:cubicBezTo>
                    <a:pt x="605019" y="70449"/>
                    <a:pt x="586589" y="76332"/>
                    <a:pt x="573212" y="88073"/>
                  </a:cubicBezTo>
                  <a:cubicBezTo>
                    <a:pt x="559810" y="99814"/>
                    <a:pt x="552908" y="113499"/>
                    <a:pt x="552505" y="129154"/>
                  </a:cubicBezTo>
                  <a:lnTo>
                    <a:pt x="758885" y="129154"/>
                  </a:lnTo>
                  <a:lnTo>
                    <a:pt x="758885" y="143978"/>
                  </a:lnTo>
                  <a:cubicBezTo>
                    <a:pt x="758885" y="168291"/>
                    <a:pt x="755801" y="190658"/>
                    <a:pt x="749634" y="211032"/>
                  </a:cubicBezTo>
                  <a:cubicBezTo>
                    <a:pt x="743444" y="231431"/>
                    <a:pt x="734264" y="248936"/>
                    <a:pt x="722120" y="263570"/>
                  </a:cubicBezTo>
                  <a:cubicBezTo>
                    <a:pt x="709976" y="278181"/>
                    <a:pt x="695033" y="289614"/>
                    <a:pt x="677315" y="297844"/>
                  </a:cubicBezTo>
                  <a:cubicBezTo>
                    <a:pt x="659620" y="306099"/>
                    <a:pt x="639008" y="310202"/>
                    <a:pt x="615526" y="310202"/>
                  </a:cubicBezTo>
                  <a:cubicBezTo>
                    <a:pt x="592045" y="310202"/>
                    <a:pt x="571053" y="305980"/>
                    <a:pt x="552505" y="297536"/>
                  </a:cubicBezTo>
                  <a:cubicBezTo>
                    <a:pt x="533980" y="289092"/>
                    <a:pt x="518302" y="277873"/>
                    <a:pt x="505541" y="263879"/>
                  </a:cubicBezTo>
                  <a:cubicBezTo>
                    <a:pt x="492756" y="249861"/>
                    <a:pt x="482984" y="233494"/>
                    <a:pt x="476200" y="214733"/>
                  </a:cubicBezTo>
                  <a:cubicBezTo>
                    <a:pt x="469393" y="195994"/>
                    <a:pt x="466001" y="176521"/>
                    <a:pt x="466001" y="156360"/>
                  </a:cubicBezTo>
                  <a:cubicBezTo>
                    <a:pt x="466001" y="133281"/>
                    <a:pt x="469583" y="112171"/>
                    <a:pt x="476817" y="93006"/>
                  </a:cubicBezTo>
                  <a:cubicBezTo>
                    <a:pt x="484004" y="73865"/>
                    <a:pt x="494511" y="57475"/>
                    <a:pt x="508316" y="43884"/>
                  </a:cubicBezTo>
                  <a:cubicBezTo>
                    <a:pt x="522120" y="30293"/>
                    <a:pt x="538914" y="19667"/>
                    <a:pt x="558672" y="12053"/>
                  </a:cubicBezTo>
                  <a:cubicBezTo>
                    <a:pt x="578453" y="4439"/>
                    <a:pt x="600702" y="620"/>
                    <a:pt x="625417" y="620"/>
                  </a:cubicBezTo>
                  <a:cubicBezTo>
                    <a:pt x="643966" y="620"/>
                    <a:pt x="660427" y="2399"/>
                    <a:pt x="674848" y="5886"/>
                  </a:cubicBezTo>
                  <a:cubicBezTo>
                    <a:pt x="689269" y="9396"/>
                    <a:pt x="701746" y="13405"/>
                    <a:pt x="712253" y="17935"/>
                  </a:cubicBezTo>
                  <a:cubicBezTo>
                    <a:pt x="722737" y="22466"/>
                    <a:pt x="731300" y="27091"/>
                    <a:pt x="737870" y="31835"/>
                  </a:cubicBezTo>
                  <a:cubicBezTo>
                    <a:pt x="744464" y="36578"/>
                    <a:pt x="749421" y="39970"/>
                    <a:pt x="752718" y="42034"/>
                  </a:cubicBezTo>
                  <a:close/>
                  <a:moveTo>
                    <a:pt x="62" y="10511"/>
                  </a:moveTo>
                  <a:lnTo>
                    <a:pt x="89033" y="10511"/>
                  </a:lnTo>
                  <a:lnTo>
                    <a:pt x="99540" y="278086"/>
                  </a:lnTo>
                  <a:lnTo>
                    <a:pt x="189768" y="119263"/>
                  </a:lnTo>
                  <a:lnTo>
                    <a:pt x="237965" y="119263"/>
                  </a:lnTo>
                  <a:lnTo>
                    <a:pt x="323236" y="279936"/>
                  </a:lnTo>
                  <a:lnTo>
                    <a:pt x="334976" y="10511"/>
                  </a:lnTo>
                  <a:lnTo>
                    <a:pt x="428288" y="10511"/>
                  </a:lnTo>
                  <a:lnTo>
                    <a:pt x="409122" y="422678"/>
                  </a:lnTo>
                  <a:lnTo>
                    <a:pt x="320128" y="422678"/>
                  </a:lnTo>
                  <a:lnTo>
                    <a:pt x="215100" y="229272"/>
                  </a:lnTo>
                  <a:lnTo>
                    <a:pt x="107581" y="422678"/>
                  </a:lnTo>
                  <a:lnTo>
                    <a:pt x="19204" y="422678"/>
                  </a:lnTo>
                  <a:close/>
                  <a:moveTo>
                    <a:pt x="1415407" y="333470"/>
                  </a:moveTo>
                  <a:cubicBezTo>
                    <a:pt x="1387940" y="333470"/>
                    <a:pt x="1365265" y="356146"/>
                    <a:pt x="1365265" y="383636"/>
                  </a:cubicBezTo>
                  <a:cubicBezTo>
                    <a:pt x="1365265" y="411127"/>
                    <a:pt x="1387940" y="433802"/>
                    <a:pt x="1415407" y="433802"/>
                  </a:cubicBezTo>
                  <a:cubicBezTo>
                    <a:pt x="1443585" y="433802"/>
                    <a:pt x="1465573" y="411815"/>
                    <a:pt x="1465573" y="383636"/>
                  </a:cubicBezTo>
                  <a:cubicBezTo>
                    <a:pt x="1465573" y="356146"/>
                    <a:pt x="1442897" y="333470"/>
                    <a:pt x="1415407" y="333470"/>
                  </a:cubicBezTo>
                </a:path>
              </a:pathLst>
            </a:custGeom>
            <a:solidFill>
              <a:srgbClr val="231F20"/>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nvGrpSpPr>
            <p:cNvPr id="71" name="Group 70">
              <a:extLst>
                <a:ext uri="{FF2B5EF4-FFF2-40B4-BE49-F238E27FC236}">
                  <a16:creationId xmlns:a16="http://schemas.microsoft.com/office/drawing/2014/main" id="{60A2ADD7-2017-F473-C5EF-60457EDD48D0}"/>
                </a:ext>
              </a:extLst>
            </p:cNvPr>
            <p:cNvGrpSpPr/>
            <p:nvPr userDrawn="1"/>
          </p:nvGrpSpPr>
          <p:grpSpPr>
            <a:xfrm>
              <a:off x="4792605" y="3142620"/>
              <a:ext cx="424314" cy="584956"/>
              <a:chOff x="2765096" y="3864547"/>
              <a:chExt cx="452875" cy="624330"/>
            </a:xfrm>
          </p:grpSpPr>
          <p:sp>
            <p:nvSpPr>
              <p:cNvPr id="72" name="Freeform: Shape 71">
                <a:extLst>
                  <a:ext uri="{FF2B5EF4-FFF2-40B4-BE49-F238E27FC236}">
                    <a16:creationId xmlns:a16="http://schemas.microsoft.com/office/drawing/2014/main" id="{EDECF71B-3637-6484-06C0-CB1105510947}"/>
                  </a:ext>
                </a:extLst>
              </p:cNvPr>
              <p:cNvSpPr/>
              <p:nvPr/>
            </p:nvSpPr>
            <p:spPr>
              <a:xfrm flipV="1">
                <a:off x="2767477" y="3864547"/>
                <a:ext cx="450494" cy="624321"/>
              </a:xfrm>
              <a:custGeom>
                <a:avLst/>
                <a:gdLst>
                  <a:gd name="connsiteX0" fmla="*/ 410693 w 450494"/>
                  <a:gd name="connsiteY0" fmla="*/ 623267 h 624321"/>
                  <a:gd name="connsiteX1" fmla="*/ 450494 w 450494"/>
                  <a:gd name="connsiteY1" fmla="*/ 592266 h 624321"/>
                  <a:gd name="connsiteX2" fmla="*/ 450494 w 450494"/>
                  <a:gd name="connsiteY2" fmla="*/ 31997 h 624321"/>
                  <a:gd name="connsiteX3" fmla="*/ 418591 w 450494"/>
                  <a:gd name="connsiteY3" fmla="*/ 0 h 624321"/>
                  <a:gd name="connsiteX4" fmla="*/ 215935 w 450494"/>
                  <a:gd name="connsiteY4" fmla="*/ 0 h 624321"/>
                  <a:gd name="connsiteX5" fmla="*/ 215935 w 450494"/>
                  <a:gd name="connsiteY5" fmla="*/ 6 h 624321"/>
                  <a:gd name="connsiteX6" fmla="*/ 7116 w 450494"/>
                  <a:gd name="connsiteY6" fmla="*/ 6 h 624321"/>
                  <a:gd name="connsiteX7" fmla="*/ 0 w 450494"/>
                  <a:gd name="connsiteY7" fmla="*/ 88739 h 624321"/>
                  <a:gd name="connsiteX8" fmla="*/ 64572 w 450494"/>
                  <a:gd name="connsiteY8" fmla="*/ 348451 h 624321"/>
                  <a:gd name="connsiteX9" fmla="*/ 111524 w 450494"/>
                  <a:gd name="connsiteY9" fmla="*/ 422010 h 624321"/>
                  <a:gd name="connsiteX10" fmla="*/ 111524 w 450494"/>
                  <a:gd name="connsiteY10" fmla="*/ 422011 h 624321"/>
                  <a:gd name="connsiteX11" fmla="*/ 111527 w 450494"/>
                  <a:gd name="connsiteY11" fmla="*/ 422014 h 624321"/>
                  <a:gd name="connsiteX12" fmla="*/ 111528 w 450494"/>
                  <a:gd name="connsiteY12" fmla="*/ 422016 h 624321"/>
                  <a:gd name="connsiteX13" fmla="*/ 111528 w 450494"/>
                  <a:gd name="connsiteY13" fmla="*/ 422016 h 624321"/>
                  <a:gd name="connsiteX14" fmla="*/ 172221 w 450494"/>
                  <a:gd name="connsiteY14" fmla="*/ 489971 h 624321"/>
                  <a:gd name="connsiteX15" fmla="*/ 410693 w 450494"/>
                  <a:gd name="connsiteY15" fmla="*/ 623267 h 6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494" h="624321">
                    <a:moveTo>
                      <a:pt x="410693" y="623267"/>
                    </a:moveTo>
                    <a:cubicBezTo>
                      <a:pt x="430831" y="628580"/>
                      <a:pt x="450494" y="613139"/>
                      <a:pt x="450494" y="592266"/>
                    </a:cubicBezTo>
                    <a:lnTo>
                      <a:pt x="450494" y="31997"/>
                    </a:lnTo>
                    <a:cubicBezTo>
                      <a:pt x="450494" y="14327"/>
                      <a:pt x="436215" y="0"/>
                      <a:pt x="418591" y="0"/>
                    </a:cubicBezTo>
                    <a:lnTo>
                      <a:pt x="215935" y="0"/>
                    </a:lnTo>
                    <a:lnTo>
                      <a:pt x="215935" y="6"/>
                    </a:lnTo>
                    <a:lnTo>
                      <a:pt x="7116" y="6"/>
                    </a:lnTo>
                    <a:cubicBezTo>
                      <a:pt x="2443" y="28920"/>
                      <a:pt x="0" y="58545"/>
                      <a:pt x="0" y="88739"/>
                    </a:cubicBezTo>
                    <a:cubicBezTo>
                      <a:pt x="0" y="182632"/>
                      <a:pt x="23362" y="271027"/>
                      <a:pt x="64572" y="348451"/>
                    </a:cubicBezTo>
                    <a:lnTo>
                      <a:pt x="111524" y="422010"/>
                    </a:lnTo>
                    <a:lnTo>
                      <a:pt x="111524" y="422011"/>
                    </a:lnTo>
                    <a:lnTo>
                      <a:pt x="111527" y="422014"/>
                    </a:lnTo>
                    <a:lnTo>
                      <a:pt x="111528" y="422016"/>
                    </a:lnTo>
                    <a:lnTo>
                      <a:pt x="111528" y="422016"/>
                    </a:lnTo>
                    <a:lnTo>
                      <a:pt x="172221" y="489971"/>
                    </a:lnTo>
                    <a:cubicBezTo>
                      <a:pt x="238323" y="552755"/>
                      <a:pt x="319932" y="599305"/>
                      <a:pt x="410693" y="623267"/>
                    </a:cubicBezTo>
                    <a:close/>
                  </a:path>
                </a:pathLst>
              </a:custGeom>
              <a:solidFill>
                <a:schemeClr val="accent5"/>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sp>
            <p:nvSpPr>
              <p:cNvPr id="73" name="Freeform: Shape 72">
                <a:extLst>
                  <a:ext uri="{FF2B5EF4-FFF2-40B4-BE49-F238E27FC236}">
                    <a16:creationId xmlns:a16="http://schemas.microsoft.com/office/drawing/2014/main" id="{27B86111-1021-D927-CC83-6F31B5F5A7FE}"/>
                  </a:ext>
                </a:extLst>
              </p:cNvPr>
              <p:cNvSpPr/>
              <p:nvPr/>
            </p:nvSpPr>
            <p:spPr>
              <a:xfrm flipV="1">
                <a:off x="2765096" y="4066867"/>
                <a:ext cx="223054" cy="422010"/>
              </a:xfrm>
              <a:custGeom>
                <a:avLst/>
                <a:gdLst>
                  <a:gd name="connsiteX0" fmla="*/ 111533 w 223054"/>
                  <a:gd name="connsiteY0" fmla="*/ 422025 h 422010"/>
                  <a:gd name="connsiteX1" fmla="*/ 5 w 223054"/>
                  <a:gd name="connsiteY1" fmla="*/ 88748 h 422010"/>
                  <a:gd name="connsiteX2" fmla="*/ 7121 w 223054"/>
                  <a:gd name="connsiteY2" fmla="*/ 15 h 422010"/>
                  <a:gd name="connsiteX3" fmla="*/ 215944 w 223054"/>
                  <a:gd name="connsiteY3" fmla="*/ 15 h 422010"/>
                  <a:gd name="connsiteX4" fmla="*/ 223060 w 223054"/>
                  <a:gd name="connsiteY4" fmla="*/ 88748 h 422010"/>
                  <a:gd name="connsiteX5" fmla="*/ 111533 w 223054"/>
                  <a:gd name="connsiteY5" fmla="*/ 422025 h 4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4" h="422010">
                    <a:moveTo>
                      <a:pt x="111533" y="422025"/>
                    </a:moveTo>
                    <a:cubicBezTo>
                      <a:pt x="41537" y="329355"/>
                      <a:pt x="5" y="213938"/>
                      <a:pt x="5" y="88748"/>
                    </a:cubicBezTo>
                    <a:cubicBezTo>
                      <a:pt x="5" y="58554"/>
                      <a:pt x="2448" y="28929"/>
                      <a:pt x="7121" y="15"/>
                    </a:cubicBezTo>
                    <a:lnTo>
                      <a:pt x="215944" y="15"/>
                    </a:lnTo>
                    <a:cubicBezTo>
                      <a:pt x="220617" y="28929"/>
                      <a:pt x="223060" y="58554"/>
                      <a:pt x="223060" y="88748"/>
                    </a:cubicBezTo>
                    <a:cubicBezTo>
                      <a:pt x="223060" y="213938"/>
                      <a:pt x="181528" y="329355"/>
                      <a:pt x="111533" y="422025"/>
                    </a:cubicBezTo>
                  </a:path>
                </a:pathLst>
              </a:custGeom>
              <a:solidFill>
                <a:schemeClr val="accent1"/>
              </a:solidFill>
              <a:ln w="23678" cap="flat">
                <a:noFill/>
                <a:prstDash val="solid"/>
                <a:miter/>
              </a:ln>
            </p:spPr>
            <p:txBody>
              <a:bodyPr rtlCol="0" anchor="ctr"/>
              <a:lstStyle/>
              <a:p>
                <a:pPr defTabSz="342905">
                  <a:defRPr/>
                </a:pPr>
                <a:endParaRPr lang="en-GB" sz="1350" dirty="0">
                  <a:solidFill>
                    <a:srgbClr val="000000"/>
                  </a:solidFill>
                  <a:latin typeface="Arial" panose="020B0604020202020204" pitchFamily="34" charset="0"/>
                </a:endParaRPr>
              </a:p>
            </p:txBody>
          </p:sp>
        </p:grpSp>
      </p:grpSp>
      <p:sp>
        <p:nvSpPr>
          <p:cNvPr id="2" name="TextBox 1">
            <a:extLst>
              <a:ext uri="{FF2B5EF4-FFF2-40B4-BE49-F238E27FC236}">
                <a16:creationId xmlns:a16="http://schemas.microsoft.com/office/drawing/2014/main" id="{9A865735-56C9-1F19-A667-F51E2BB5DA5F}"/>
              </a:ext>
            </a:extLst>
          </p:cNvPr>
          <p:cNvSpPr txBox="1"/>
          <p:nvPr/>
        </p:nvSpPr>
        <p:spPr>
          <a:xfrm>
            <a:off x="358774" y="4771861"/>
            <a:ext cx="4747917" cy="92333"/>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effectLst/>
                <a:uLnTx/>
                <a:uFillTx/>
                <a:ea typeface="+mn-ea"/>
                <a:cs typeface="+mn-cs"/>
              </a:rPr>
              <a:t>Source: </a:t>
            </a:r>
            <a:r>
              <a:rPr lang="fr-FR" sz="600" dirty="0">
                <a:hlinkClick r:id="rId7">
                  <a:extLst>
                    <a:ext uri="{A12FA001-AC4F-418D-AE19-62706E023703}">
                      <ahyp:hlinkClr xmlns:ahyp="http://schemas.microsoft.com/office/drawing/2018/hyperlinkcolor" val="tx"/>
                    </a:ext>
                  </a:extLst>
                </a:hlinkClick>
              </a:rPr>
              <a:t>https://</a:t>
            </a:r>
            <a:r>
              <a:rPr kumimoji="0" lang="fr-FR" sz="600" b="0" i="0" strike="noStrike" kern="1200" cap="none" spc="0" normalizeH="0" baseline="0" noProof="0" dirty="0">
                <a:ln>
                  <a:noFill/>
                </a:ln>
                <a:effectLst/>
                <a:uLnTx/>
                <a:uFillTx/>
                <a:ea typeface="+mn-ea"/>
                <a:cs typeface="+mn-cs"/>
                <a:hlinkClick r:id="rId7">
                  <a:extLst>
                    <a:ext uri="{A12FA001-AC4F-418D-AE19-62706E023703}">
                      <ahyp:hlinkClr xmlns:ahyp="http://schemas.microsoft.com/office/drawing/2018/hyperlinkcolor" val="tx"/>
                    </a:ext>
                  </a:extLst>
                </a:hlinkClick>
              </a:rPr>
              <a:t>sustainabilityreport.metlife.com/content/dam/</a:t>
            </a:r>
            <a:r>
              <a:rPr kumimoji="0" lang="fr-FR" sz="600" b="0" i="0" strike="noStrike" kern="1200" cap="none" spc="0" normalizeH="0" baseline="0" noProof="0" dirty="0" err="1">
                <a:ln>
                  <a:noFill/>
                </a:ln>
                <a:effectLst/>
                <a:uLnTx/>
                <a:uFillTx/>
                <a:ea typeface="+mn-ea"/>
                <a:cs typeface="+mn-cs"/>
                <a:hlinkClick r:id="rId7">
                  <a:extLst>
                    <a:ext uri="{A12FA001-AC4F-418D-AE19-62706E023703}">
                      <ahyp:hlinkClr xmlns:ahyp="http://schemas.microsoft.com/office/drawing/2018/hyperlinkcolor" val="tx"/>
                    </a:ext>
                  </a:extLst>
                </a:hlinkClick>
              </a:rPr>
              <a:t>metlifecom</a:t>
            </a:r>
            <a:r>
              <a:rPr kumimoji="0" lang="fr-FR" sz="600" b="0" i="0" strike="noStrike" kern="1200" cap="none" spc="0" normalizeH="0" baseline="0" noProof="0" dirty="0">
                <a:ln>
                  <a:noFill/>
                </a:ln>
                <a:effectLst/>
                <a:uLnTx/>
                <a:uFillTx/>
                <a:ea typeface="+mn-ea"/>
                <a:cs typeface="+mn-cs"/>
                <a:hlinkClick r:id="rId7">
                  <a:extLst>
                    <a:ext uri="{A12FA001-AC4F-418D-AE19-62706E023703}">
                      <ahyp:hlinkClr xmlns:ahyp="http://schemas.microsoft.com/office/drawing/2018/hyperlinkcolor" val="tx"/>
                    </a:ext>
                  </a:extLst>
                </a:hlinkClick>
              </a:rPr>
              <a:t>/us/</a:t>
            </a:r>
            <a:r>
              <a:rPr kumimoji="0" lang="fr-FR" sz="600" b="0" i="0" strike="noStrike" kern="1200" cap="none" spc="0" normalizeH="0" baseline="0" noProof="0" dirty="0" err="1">
                <a:ln>
                  <a:noFill/>
                </a:ln>
                <a:effectLst/>
                <a:uLnTx/>
                <a:uFillTx/>
                <a:ea typeface="+mn-ea"/>
                <a:cs typeface="+mn-cs"/>
                <a:hlinkClick r:id="rId7">
                  <a:extLst>
                    <a:ext uri="{A12FA001-AC4F-418D-AE19-62706E023703}">
                      <ahyp:hlinkClr xmlns:ahyp="http://schemas.microsoft.com/office/drawing/2018/hyperlinkcolor" val="tx"/>
                    </a:ext>
                  </a:extLst>
                </a:hlinkClick>
              </a:rPr>
              <a:t>sustainability</a:t>
            </a:r>
            <a:r>
              <a:rPr kumimoji="0" lang="fr-FR" sz="600" b="0" i="0" strike="noStrike" kern="1200" cap="none" spc="0" normalizeH="0" baseline="0" noProof="0" dirty="0">
                <a:ln>
                  <a:noFill/>
                </a:ln>
                <a:effectLst/>
                <a:uLnTx/>
                <a:uFillTx/>
                <a:ea typeface="+mn-ea"/>
                <a:cs typeface="+mn-cs"/>
                <a:hlinkClick r:id="rId7">
                  <a:extLst>
                    <a:ext uri="{A12FA001-AC4F-418D-AE19-62706E023703}">
                      <ahyp:hlinkClr xmlns:ahyp="http://schemas.microsoft.com/office/drawing/2018/hyperlinkcolor" val="tx"/>
                    </a:ext>
                  </a:extLst>
                </a:hlinkClick>
              </a:rPr>
              <a:t>/</a:t>
            </a:r>
            <a:r>
              <a:rPr kumimoji="0" lang="fr-FR" sz="600" b="0" i="0" strike="noStrike" kern="1200" cap="none" spc="0" normalizeH="0" baseline="0" noProof="0" dirty="0" err="1">
                <a:ln>
                  <a:noFill/>
                </a:ln>
                <a:effectLst/>
                <a:uLnTx/>
                <a:uFillTx/>
                <a:ea typeface="+mn-ea"/>
                <a:cs typeface="+mn-cs"/>
                <a:hlinkClick r:id="rId7">
                  <a:extLst>
                    <a:ext uri="{A12FA001-AC4F-418D-AE19-62706E023703}">
                      <ahyp:hlinkClr xmlns:ahyp="http://schemas.microsoft.com/office/drawing/2018/hyperlinkcolor" val="tx"/>
                    </a:ext>
                  </a:extLst>
                </a:hlinkClick>
              </a:rPr>
              <a:t>pdf</a:t>
            </a:r>
            <a:r>
              <a:rPr kumimoji="0" lang="fr-FR" sz="600" b="0" i="0" strike="noStrike" kern="1200" cap="none" spc="0" normalizeH="0" baseline="0" noProof="0" dirty="0">
                <a:ln>
                  <a:noFill/>
                </a:ln>
                <a:effectLst/>
                <a:uLnTx/>
                <a:uFillTx/>
                <a:ea typeface="+mn-ea"/>
                <a:cs typeface="+mn-cs"/>
                <a:hlinkClick r:id="rId7">
                  <a:extLst>
                    <a:ext uri="{A12FA001-AC4F-418D-AE19-62706E023703}">
                      <ahyp:hlinkClr xmlns:ahyp="http://schemas.microsoft.com/office/drawing/2018/hyperlinkcolor" val="tx"/>
                    </a:ext>
                  </a:extLst>
                </a:hlinkClick>
              </a:rPr>
              <a:t>/report/2020/2020-sustainability-report.pdf</a:t>
            </a:r>
            <a:endParaRPr kumimoji="0" lang="en-GB" sz="600" b="0" i="0" strike="noStrike" kern="1200" cap="none" spc="0" normalizeH="0" baseline="0" noProof="0" dirty="0">
              <a:ln>
                <a:noFill/>
              </a:ln>
              <a:effectLst/>
              <a:uLnTx/>
              <a:uFillTx/>
              <a:ea typeface="+mn-ea"/>
              <a:cs typeface="+mn-cs"/>
            </a:endParaRPr>
          </a:p>
        </p:txBody>
      </p:sp>
    </p:spTree>
    <p:extLst>
      <p:ext uri="{BB962C8B-B14F-4D97-AF65-F5344CB8AC3E}">
        <p14:creationId xmlns:p14="http://schemas.microsoft.com/office/powerpoint/2010/main" val="33112369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18"/>
                                        </p:tgtEl>
                                        <p:attrNameLst>
                                          <p:attrName>ppt_x</p:attrName>
                                          <p:attrName>ppt_y</p:attrName>
                                        </p:attrNameLst>
                                      </p:cBhvr>
                                      <p:rCtr x="0" y="-1944"/>
                                    </p:animMotion>
                                  </p:childTnLst>
                                </p:cTn>
                              </p:par>
                              <p:par>
                                <p:cTn id="10" presetID="10" presetClass="entr" presetSubtype="0" fill="hold" grpId="0" nodeType="withEffect">
                                  <p:stCondLst>
                                    <p:cond delay="1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
                                        <p:tgtEl>
                                          <p:spTgt spid="32"/>
                                        </p:tgtEl>
                                      </p:cBhvr>
                                    </p:animEffect>
                                  </p:childTnLst>
                                </p:cTn>
                              </p:par>
                              <p:par>
                                <p:cTn id="13" presetID="42" presetClass="path" presetSubtype="0" decel="100000" fill="hold" grpId="1" nodeType="withEffect">
                                  <p:stCondLst>
                                    <p:cond delay="100"/>
                                  </p:stCondLst>
                                  <p:childTnLst>
                                    <p:animMotion origin="layout" path="M 1.25E-6 0.03889 L 1.25E-6 1.85185E-6 " pathEditMode="relative" rAng="0" ptsTypes="AA">
                                      <p:cBhvr>
                                        <p:cTn id="14" dur="500" fill="hold"/>
                                        <p:tgtEl>
                                          <p:spTgt spid="32"/>
                                        </p:tgtEl>
                                        <p:attrNameLst>
                                          <p:attrName>ppt_x</p:attrName>
                                          <p:attrName>ppt_y</p:attrName>
                                        </p:attrNameLst>
                                      </p:cBhvr>
                                      <p:rCtr x="0" y="-1944"/>
                                    </p:animMotion>
                                  </p:childTnLst>
                                </p:cTn>
                              </p:par>
                              <p:par>
                                <p:cTn id="15" presetID="10" presetClass="entr" presetSubtype="0" fill="hold" grpId="0" nodeType="withEffect">
                                  <p:stCondLst>
                                    <p:cond delay="2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42" presetClass="path" presetSubtype="0" decel="100000" fill="hold" grpId="1" nodeType="withEffect">
                                  <p:stCondLst>
                                    <p:cond delay="200"/>
                                  </p:stCondLst>
                                  <p:childTnLst>
                                    <p:animMotion origin="layout" path="M 1.25E-6 0.03889 L 1.25E-6 1.85185E-6 " pathEditMode="relative" rAng="0" ptsTypes="AA">
                                      <p:cBhvr>
                                        <p:cTn id="19" dur="500" fill="hold"/>
                                        <p:tgtEl>
                                          <p:spTgt spid="33"/>
                                        </p:tgtEl>
                                        <p:attrNameLst>
                                          <p:attrName>ppt_x</p:attrName>
                                          <p:attrName>ppt_y</p:attrName>
                                        </p:attrNameLst>
                                      </p:cBhvr>
                                      <p:rCtr x="0" y="-1944"/>
                                    </p:animMotion>
                                  </p:childTnLst>
                                </p:cTn>
                              </p:par>
                              <p:par>
                                <p:cTn id="20" presetID="10" presetClass="entr" presetSubtype="0" fill="hold" grpId="0" nodeType="withEffect">
                                  <p:stCondLst>
                                    <p:cond delay="30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250"/>
                                        <p:tgtEl>
                                          <p:spTgt spid="54"/>
                                        </p:tgtEl>
                                      </p:cBhvr>
                                    </p:animEffect>
                                  </p:childTnLst>
                                </p:cTn>
                              </p:par>
                              <p:par>
                                <p:cTn id="23" presetID="42" presetClass="path" presetSubtype="0" decel="100000" fill="hold" grpId="1" nodeType="withEffect">
                                  <p:stCondLst>
                                    <p:cond delay="300"/>
                                  </p:stCondLst>
                                  <p:childTnLst>
                                    <p:animMotion origin="layout" path="M 1.25E-6 0.03889 L 1.25E-6 1.85185E-6 " pathEditMode="relative" rAng="0" ptsTypes="AA">
                                      <p:cBhvr>
                                        <p:cTn id="24" dur="500" fill="hold"/>
                                        <p:tgtEl>
                                          <p:spTgt spid="54"/>
                                        </p:tgtEl>
                                        <p:attrNameLst>
                                          <p:attrName>ppt_x</p:attrName>
                                          <p:attrName>ppt_y</p:attrName>
                                        </p:attrNameLst>
                                      </p:cBhvr>
                                      <p:rCtr x="0" y="-1944"/>
                                    </p:animMotion>
                                  </p:childTnLst>
                                </p:cTn>
                              </p:par>
                              <p:par>
                                <p:cTn id="25" presetID="10" presetClass="entr" presetSubtype="0" fill="hold" grpId="0" nodeType="withEffect">
                                  <p:stCondLst>
                                    <p:cond delay="40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250"/>
                                        <p:tgtEl>
                                          <p:spTgt spid="59"/>
                                        </p:tgtEl>
                                      </p:cBhvr>
                                    </p:animEffect>
                                  </p:childTnLst>
                                </p:cTn>
                              </p:par>
                              <p:par>
                                <p:cTn id="28" presetID="42" presetClass="path" presetSubtype="0" decel="100000" fill="hold" grpId="1" nodeType="withEffect">
                                  <p:stCondLst>
                                    <p:cond delay="400"/>
                                  </p:stCondLst>
                                  <p:childTnLst>
                                    <p:animMotion origin="layout" path="M 1.25E-6 0.03889 L 1.25E-6 1.85185E-6 " pathEditMode="relative" rAng="0" ptsTypes="AA">
                                      <p:cBhvr>
                                        <p:cTn id="29" dur="500" fill="hold"/>
                                        <p:tgtEl>
                                          <p:spTgt spid="59"/>
                                        </p:tgtEl>
                                        <p:attrNameLst>
                                          <p:attrName>ppt_x</p:attrName>
                                          <p:attrName>ppt_y</p:attrName>
                                        </p:attrNameLst>
                                      </p:cBhvr>
                                      <p:rCtr x="0" y="-1944"/>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fill="hold" grpId="0" nodeType="clickEffect">
                                  <p:stCondLst>
                                    <p:cond delay="0"/>
                                  </p:stCondLst>
                                  <p:childTnLst>
                                    <p:animMotion origin="layout" path="M -2.77778E-7 -2.09877E-6 L -2.77778E-7 0.2071 " pathEditMode="relative" rAng="0" ptsTypes="AA">
                                      <p:cBhvr>
                                        <p:cTn id="33" dur="750" fill="hold"/>
                                        <p:tgtEl>
                                          <p:spTgt spid="17"/>
                                        </p:tgtEl>
                                        <p:attrNameLst>
                                          <p:attrName>ppt_x</p:attrName>
                                          <p:attrName>ppt_y</p:attrName>
                                        </p:attrNameLst>
                                      </p:cBhvr>
                                      <p:rCtr x="0" y="10340"/>
                                    </p:animMotion>
                                  </p:childTnLst>
                                </p:cTn>
                              </p:par>
                              <p:par>
                                <p:cTn id="34" presetID="10" presetClass="entr" presetSubtype="0"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250"/>
                                        <p:tgtEl>
                                          <p:spTgt spid="41"/>
                                        </p:tgtEl>
                                      </p:cBhvr>
                                    </p:animEffect>
                                  </p:childTnLst>
                                </p:cTn>
                              </p:par>
                              <p:par>
                                <p:cTn id="37" presetID="42" presetClass="path" presetSubtype="0" decel="100000" fill="hold" grpId="1" nodeType="withEffect">
                                  <p:stCondLst>
                                    <p:cond delay="500"/>
                                  </p:stCondLst>
                                  <p:childTnLst>
                                    <p:animMotion origin="layout" path="M -0.01719 -0.00031 L -2.77778E-7 -1.23457E-6 " pathEditMode="relative" rAng="0" ptsTypes="AA">
                                      <p:cBhvr>
                                        <p:cTn id="38" dur="750" fill="hold"/>
                                        <p:tgtEl>
                                          <p:spTgt spid="41"/>
                                        </p:tgtEl>
                                        <p:attrNameLst>
                                          <p:attrName>ppt_x</p:attrName>
                                          <p:attrName>ppt_y</p:attrName>
                                        </p:attrNameLst>
                                      </p:cBhvr>
                                      <p:rCtr x="851" y="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fill="hold" grpId="0" nodeType="clickEffect">
                                  <p:stCondLst>
                                    <p:cond delay="0"/>
                                  </p:stCondLst>
                                  <p:childTnLst>
                                    <p:animMotion origin="layout" path="M -4.72222E-6 -2.09877E-6 L -4.72222E-6 0.2071 " pathEditMode="relative" rAng="0" ptsTypes="AA">
                                      <p:cBhvr>
                                        <p:cTn id="42" dur="750" fill="hold"/>
                                        <p:tgtEl>
                                          <p:spTgt spid="5"/>
                                        </p:tgtEl>
                                        <p:attrNameLst>
                                          <p:attrName>ppt_x</p:attrName>
                                          <p:attrName>ppt_y</p:attrName>
                                        </p:attrNameLst>
                                      </p:cBhvr>
                                      <p:rCtr x="0" y="10340"/>
                                    </p:animMotion>
                                  </p:childTnLst>
                                </p:cTn>
                              </p:par>
                              <p:par>
                                <p:cTn id="43" presetID="10" presetClass="entr" presetSubtype="0" fill="hold" grpId="0" nodeType="withEffect">
                                  <p:stCondLst>
                                    <p:cond delay="50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250"/>
                                        <p:tgtEl>
                                          <p:spTgt spid="65"/>
                                        </p:tgtEl>
                                      </p:cBhvr>
                                    </p:animEffect>
                                  </p:childTnLst>
                                </p:cTn>
                              </p:par>
                              <p:par>
                                <p:cTn id="46" presetID="42" presetClass="path" presetSubtype="0" decel="100000" fill="hold" grpId="1" nodeType="withEffect">
                                  <p:stCondLst>
                                    <p:cond delay="500"/>
                                  </p:stCondLst>
                                  <p:childTnLst>
                                    <p:animMotion origin="layout" path="M -0.01719 -0.00031 L 1.66667E-6 2.59259E-6 " pathEditMode="relative" rAng="0" ptsTypes="AA">
                                      <p:cBhvr>
                                        <p:cTn id="47" dur="750" fill="hold"/>
                                        <p:tgtEl>
                                          <p:spTgt spid="65"/>
                                        </p:tgtEl>
                                        <p:attrNameLst>
                                          <p:attrName>ppt_x</p:attrName>
                                          <p:attrName>ppt_y</p:attrName>
                                        </p:attrNameLst>
                                      </p:cBhvr>
                                      <p:rCtr x="851" y="0"/>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fill="hold" grpId="0" nodeType="clickEffect">
                                  <p:stCondLst>
                                    <p:cond delay="0"/>
                                  </p:stCondLst>
                                  <p:childTnLst>
                                    <p:animMotion origin="layout" path="M 2.77778E-6 -2.09877E-6 L 2.77778E-6 0.2071 " pathEditMode="relative" rAng="0" ptsTypes="AA">
                                      <p:cBhvr>
                                        <p:cTn id="51" dur="750" fill="hold"/>
                                        <p:tgtEl>
                                          <p:spTgt spid="6"/>
                                        </p:tgtEl>
                                        <p:attrNameLst>
                                          <p:attrName>ppt_x</p:attrName>
                                          <p:attrName>ppt_y</p:attrName>
                                        </p:attrNameLst>
                                      </p:cBhvr>
                                      <p:rCtr x="0" y="10340"/>
                                    </p:animMotion>
                                  </p:childTnLst>
                                </p:cTn>
                              </p:par>
                              <p:par>
                                <p:cTn id="52" presetID="10" presetClass="entr" presetSubtype="0" fill="hold" grpId="0" nodeType="withEffect">
                                  <p:stCondLst>
                                    <p:cond delay="50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250"/>
                                        <p:tgtEl>
                                          <p:spTgt spid="66"/>
                                        </p:tgtEl>
                                      </p:cBhvr>
                                    </p:animEffect>
                                  </p:childTnLst>
                                </p:cTn>
                              </p:par>
                              <p:par>
                                <p:cTn id="55" presetID="42" presetClass="path" presetSubtype="0" decel="100000" fill="hold" grpId="1" nodeType="withEffect">
                                  <p:stCondLst>
                                    <p:cond delay="500"/>
                                  </p:stCondLst>
                                  <p:childTnLst>
                                    <p:animMotion origin="layout" path="M -0.01719 -0.00031 L 3.88889E-6 -1.23457E-6 " pathEditMode="relative" rAng="0" ptsTypes="AA">
                                      <p:cBhvr>
                                        <p:cTn id="56" dur="750" fill="hold"/>
                                        <p:tgtEl>
                                          <p:spTgt spid="66"/>
                                        </p:tgtEl>
                                        <p:attrNameLst>
                                          <p:attrName>ppt_x</p:attrName>
                                          <p:attrName>ppt_y</p:attrName>
                                        </p:attrNameLst>
                                      </p:cBhvr>
                                      <p:rCtr x="851" y="0"/>
                                    </p:animMotion>
                                  </p:childTnLst>
                                </p:cTn>
                              </p:par>
                            </p:childTnLst>
                          </p:cTn>
                        </p:par>
                      </p:childTnLst>
                    </p:cTn>
                  </p:par>
                  <p:par>
                    <p:cTn id="57" fill="hold">
                      <p:stCondLst>
                        <p:cond delay="indefinite"/>
                      </p:stCondLst>
                      <p:childTnLst>
                        <p:par>
                          <p:cTn id="58" fill="hold">
                            <p:stCondLst>
                              <p:cond delay="0"/>
                            </p:stCondLst>
                            <p:childTnLst>
                              <p:par>
                                <p:cTn id="59" presetID="42" presetClass="path" presetSubtype="0" fill="hold" grpId="0" nodeType="clickEffect">
                                  <p:stCondLst>
                                    <p:cond delay="0"/>
                                  </p:stCondLst>
                                  <p:childTnLst>
                                    <p:animMotion origin="layout" path="M 2.77778E-6 -2.09877E-6 L 2.77778E-6 0.2071 " pathEditMode="relative" rAng="0" ptsTypes="AA">
                                      <p:cBhvr>
                                        <p:cTn id="60" dur="750" fill="hold"/>
                                        <p:tgtEl>
                                          <p:spTgt spid="44"/>
                                        </p:tgtEl>
                                        <p:attrNameLst>
                                          <p:attrName>ppt_x</p:attrName>
                                          <p:attrName>ppt_y</p:attrName>
                                        </p:attrNameLst>
                                      </p:cBhvr>
                                      <p:rCtr x="0" y="10340"/>
                                    </p:animMotion>
                                  </p:childTnLst>
                                </p:cTn>
                              </p:par>
                              <p:par>
                                <p:cTn id="61" presetID="10" presetClass="entr" presetSubtype="0" fill="hold" grpId="0" nodeType="withEffect">
                                  <p:stCondLst>
                                    <p:cond delay="500"/>
                                  </p:stCondLst>
                                  <p:childTnLst>
                                    <p:set>
                                      <p:cBhvr>
                                        <p:cTn id="62" dur="1" fill="hold">
                                          <p:stCondLst>
                                            <p:cond delay="0"/>
                                          </p:stCondLst>
                                        </p:cTn>
                                        <p:tgtEl>
                                          <p:spTgt spid="67"/>
                                        </p:tgtEl>
                                        <p:attrNameLst>
                                          <p:attrName>style.visibility</p:attrName>
                                        </p:attrNameLst>
                                      </p:cBhvr>
                                      <p:to>
                                        <p:strVal val="visible"/>
                                      </p:to>
                                    </p:set>
                                    <p:animEffect transition="in" filter="fade">
                                      <p:cBhvr>
                                        <p:cTn id="63" dur="250"/>
                                        <p:tgtEl>
                                          <p:spTgt spid="67"/>
                                        </p:tgtEl>
                                      </p:cBhvr>
                                    </p:animEffect>
                                  </p:childTnLst>
                                </p:cTn>
                              </p:par>
                              <p:par>
                                <p:cTn id="64" presetID="42" presetClass="path" presetSubtype="0" decel="100000" fill="hold" grpId="1" nodeType="withEffect">
                                  <p:stCondLst>
                                    <p:cond delay="500"/>
                                  </p:stCondLst>
                                  <p:childTnLst>
                                    <p:animMotion origin="layout" path="M -0.01719 -0.00031 L 4.72222E-6 4.93827E-6 " pathEditMode="relative" rAng="0" ptsTypes="AA">
                                      <p:cBhvr>
                                        <p:cTn id="65" dur="750" fill="hold"/>
                                        <p:tgtEl>
                                          <p:spTgt spid="67"/>
                                        </p:tgtEl>
                                        <p:attrNameLst>
                                          <p:attrName>ppt_x</p:attrName>
                                          <p:attrName>ppt_y</p:attrName>
                                        </p:attrNameLst>
                                      </p:cBhvr>
                                      <p:rCtr x="851" y="0"/>
                                    </p:animMotion>
                                  </p:childTnLst>
                                </p:cTn>
                              </p:par>
                            </p:childTnLst>
                          </p:cTn>
                        </p:par>
                      </p:childTnLst>
                    </p:cTn>
                  </p:par>
                  <p:par>
                    <p:cTn id="66" fill="hold">
                      <p:stCondLst>
                        <p:cond delay="indefinite"/>
                      </p:stCondLst>
                      <p:childTnLst>
                        <p:par>
                          <p:cTn id="67" fill="hold">
                            <p:stCondLst>
                              <p:cond delay="0"/>
                            </p:stCondLst>
                            <p:childTnLst>
                              <p:par>
                                <p:cTn id="68" presetID="42" presetClass="path" presetSubtype="0" fill="hold" grpId="0" nodeType="clickEffect">
                                  <p:stCondLst>
                                    <p:cond delay="0"/>
                                  </p:stCondLst>
                                  <p:childTnLst>
                                    <p:animMotion origin="layout" path="M -1.66667E-6 -2.09877E-6 L -1.66667E-6 0.2071 " pathEditMode="relative" rAng="0" ptsTypes="AA">
                                      <p:cBhvr>
                                        <p:cTn id="69" dur="750" fill="hold"/>
                                        <p:tgtEl>
                                          <p:spTgt spid="56"/>
                                        </p:tgtEl>
                                        <p:attrNameLst>
                                          <p:attrName>ppt_x</p:attrName>
                                          <p:attrName>ppt_y</p:attrName>
                                        </p:attrNameLst>
                                      </p:cBhvr>
                                      <p:rCtr x="0" y="10340"/>
                                    </p:animMotion>
                                  </p:childTnLst>
                                </p:cTn>
                              </p:par>
                              <p:par>
                                <p:cTn id="70" presetID="10" presetClass="entr" presetSubtype="0" fill="hold" grpId="0" nodeType="withEffect">
                                  <p:stCondLst>
                                    <p:cond delay="500"/>
                                  </p:stCondLst>
                                  <p:childTnLst>
                                    <p:set>
                                      <p:cBhvr>
                                        <p:cTn id="71" dur="1" fill="hold">
                                          <p:stCondLst>
                                            <p:cond delay="0"/>
                                          </p:stCondLst>
                                        </p:cTn>
                                        <p:tgtEl>
                                          <p:spTgt spid="68"/>
                                        </p:tgtEl>
                                        <p:attrNameLst>
                                          <p:attrName>style.visibility</p:attrName>
                                        </p:attrNameLst>
                                      </p:cBhvr>
                                      <p:to>
                                        <p:strVal val="visible"/>
                                      </p:to>
                                    </p:set>
                                    <p:animEffect transition="in" filter="fade">
                                      <p:cBhvr>
                                        <p:cTn id="72" dur="250"/>
                                        <p:tgtEl>
                                          <p:spTgt spid="68"/>
                                        </p:tgtEl>
                                      </p:cBhvr>
                                    </p:animEffect>
                                  </p:childTnLst>
                                </p:cTn>
                              </p:par>
                              <p:par>
                                <p:cTn id="73" presetID="42" presetClass="path" presetSubtype="0" decel="100000" fill="hold" grpId="1" nodeType="withEffect">
                                  <p:stCondLst>
                                    <p:cond delay="500"/>
                                  </p:stCondLst>
                                  <p:childTnLst>
                                    <p:animMotion origin="layout" path="M -0.01718 -0.00031 L -4.72222E-6 4.32099E-6 " pathEditMode="relative" rAng="0" ptsTypes="AA">
                                      <p:cBhvr>
                                        <p:cTn id="74" dur="750" fill="hold"/>
                                        <p:tgtEl>
                                          <p:spTgt spid="68"/>
                                        </p:tgtEl>
                                        <p:attrNameLst>
                                          <p:attrName>ppt_x</p:attrName>
                                          <p:attrName>ppt_y</p:attrName>
                                        </p:attrNameLst>
                                      </p:cBhvr>
                                      <p:rCtr x="85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5" grpId="0" animBg="1"/>
      <p:bldP spid="44" grpId="0" animBg="1"/>
      <p:bldP spid="56" grpId="0" animBg="1"/>
      <p:bldP spid="32" grpId="0"/>
      <p:bldP spid="32" grpId="1"/>
      <p:bldP spid="33" grpId="0"/>
      <p:bldP spid="33" grpId="1"/>
      <p:bldP spid="54" grpId="0"/>
      <p:bldP spid="54" grpId="1"/>
      <p:bldP spid="18" grpId="0"/>
      <p:bldP spid="18" grpId="1"/>
      <p:bldP spid="59" grpId="0"/>
      <p:bldP spid="59" grpId="1"/>
      <p:bldP spid="41" grpId="0"/>
      <p:bldP spid="41" grpId="1"/>
      <p:bldP spid="65" grpId="0"/>
      <p:bldP spid="65" grpId="1"/>
      <p:bldP spid="66" grpId="0"/>
      <p:bldP spid="66" grpId="1"/>
      <p:bldP spid="67" grpId="0"/>
      <p:bldP spid="67" grpId="1"/>
      <p:bldP spid="68" grpId="0"/>
      <p:bldP spid="68" grpId="1"/>
    </p:bldLst>
  </p:timing>
</p:sld>
</file>

<file path=ppt/tags/tag1.xml><?xml version="1.0" encoding="utf-8"?>
<p:tagLst xmlns:a="http://schemas.openxmlformats.org/drawingml/2006/main" xmlns:r="http://schemas.openxmlformats.org/officeDocument/2006/relationships" xmlns:p="http://schemas.openxmlformats.org/presentationml/2006/main">
  <p:tag name="PRESGUID" val="7b53bac2-5c77-4644-9e26-e6ea018d3693"/>
</p:tagLst>
</file>

<file path=ppt/theme/theme1.xml><?xml version="1.0" encoding="utf-8"?>
<a:theme xmlns:a="http://schemas.openxmlformats.org/drawingml/2006/main" name="Office Theme">
  <a:themeElements>
    <a:clrScheme name="metlife email">
      <a:dk1>
        <a:sysClr val="windowText" lastClr="000000"/>
      </a:dk1>
      <a:lt1>
        <a:sysClr val="window" lastClr="FFFFFF"/>
      </a:lt1>
      <a:dk2>
        <a:srgbClr val="44546A"/>
      </a:dk2>
      <a:lt2>
        <a:srgbClr val="E7E6E6"/>
      </a:lt2>
      <a:accent1>
        <a:srgbClr val="0061A0"/>
      </a:accent1>
      <a:accent2>
        <a:srgbClr val="0090DA"/>
      </a:accent2>
      <a:accent3>
        <a:srgbClr val="00A3AD"/>
      </a:accent3>
      <a:accent4>
        <a:srgbClr val="5F259F"/>
      </a:accent4>
      <a:accent5>
        <a:srgbClr val="A3CE4E"/>
      </a:accent5>
      <a:accent6>
        <a:srgbClr val="70AD47"/>
      </a:accent6>
      <a:hlink>
        <a:srgbClr val="555555"/>
      </a:hlink>
      <a:folHlink>
        <a:srgbClr val="0061A0"/>
      </a:folHlink>
    </a:clrScheme>
    <a:fontScheme name="Custom 28">
      <a:majorFont>
        <a:latin typeface="Georgia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TotalTime>
  <Words>1083</Words>
  <Application>Microsoft Office PowerPoint</Application>
  <PresentationFormat>On-screen Show (16:9)</PresentationFormat>
  <Paragraphs>140</Paragraphs>
  <Slides>11</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Georgia</vt:lpstr>
      <vt:lpstr>Georgia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Lee</dc:creator>
  <cp:lastModifiedBy>McLeod, Rob</cp:lastModifiedBy>
  <cp:revision>95</cp:revision>
  <dcterms:created xsi:type="dcterms:W3CDTF">2022-07-20T09:12:00Z</dcterms:created>
  <dcterms:modified xsi:type="dcterms:W3CDTF">2022-10-27T10:33:16Z</dcterms:modified>
</cp:coreProperties>
</file>