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1" r:id="rId2"/>
  </p:sldMasterIdLst>
  <p:notesMasterIdLst>
    <p:notesMasterId r:id="rId9"/>
  </p:notesMasterIdLst>
  <p:handoutMasterIdLst>
    <p:handoutMasterId r:id="rId10"/>
  </p:handoutMasterIdLst>
  <p:sldIdLst>
    <p:sldId id="436" r:id="rId3"/>
    <p:sldId id="438" r:id="rId4"/>
    <p:sldId id="287" r:id="rId5"/>
    <p:sldId id="439" r:id="rId6"/>
    <p:sldId id="437" r:id="rId7"/>
    <p:sldId id="440" r:id="rId8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ston, Ryan" initials="PR" lastIdx="1" clrIdx="0">
    <p:extLst>
      <p:ext uri="{19B8F6BF-5375-455C-9EA6-DF929625EA0E}">
        <p15:presenceInfo xmlns:p15="http://schemas.microsoft.com/office/powerpoint/2012/main" userId="S::ryan.preston@metlife.com::d881c2f4-0196-4140-a089-10a3eb1a97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AD"/>
    <a:srgbClr val="0061A0"/>
    <a:srgbClr val="E46B95"/>
    <a:srgbClr val="E5B2CF"/>
    <a:srgbClr val="00859B"/>
    <a:srgbClr val="00A78E"/>
    <a:srgbClr val="66CABB"/>
    <a:srgbClr val="B2DAE1"/>
    <a:srgbClr val="F9F9F9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074" y="10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2312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1AEF-3112-6549-914A-E0D9B60F40EA}" type="datetimeFigureOut">
              <a:rPr lang="en-US" sz="1000" smtClean="0">
                <a:latin typeface="Arial" charset="0"/>
                <a:cs typeface="Arial" charset="0"/>
              </a:rPr>
              <a:t>12/9/2021</a:t>
            </a:fld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3638-C25A-9844-8D5B-B0309EC5F961}" type="slidenum">
              <a:rPr lang="en-US" sz="1000" smtClean="0">
                <a:latin typeface="Arial" charset="0"/>
                <a:cs typeface="Arial" charset="0"/>
              </a:rPr>
              <a:t>‹#›</a:t>
            </a:fld>
            <a:endParaRPr lang="en-US" sz="1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3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EC2C7003-A6A9-A249-88AD-8CFDA7DED64B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50AD15A5-6128-B84F-818D-8AA5BDD9A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81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38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320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88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80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13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57338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3" y="5345291"/>
            <a:ext cx="5193792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57338" y="0"/>
            <a:ext cx="455612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5764" y="0"/>
            <a:ext cx="1373061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0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5981" y="0"/>
            <a:ext cx="6112843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394960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539496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70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394960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5394960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5981" y="0"/>
            <a:ext cx="6112843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950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8825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D4629-B2F8-DD40-968A-B631872631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8352" y="0"/>
            <a:ext cx="6091100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97725" y="0"/>
            <a:ext cx="6091100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8944" y="1504121"/>
            <a:ext cx="2910508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Opposing ideas </a:t>
            </a:r>
            <a:br>
              <a:rPr lang="en-US" dirty="0"/>
            </a:br>
            <a:r>
              <a:rPr lang="en-US" dirty="0"/>
              <a:t>with statements supported by graphics/images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7725" y="1504121"/>
            <a:ext cx="2907792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2pPr>
            <a:lvl3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3pPr>
            <a:lvl4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4pPr>
            <a:lvl5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5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Opposing ideas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CF153760-0266-D144-95C5-71B72E3DF8A8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48391368-8E4D-9147-B145-DF1372B4EE6E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80101C57-35E1-494B-BF13-8B3A6E812463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091383-DEC4-204D-8A36-56BD8FFBC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3884918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2038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388620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05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899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6092757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613"/>
            <a:ext cx="53737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 with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85489" y="0"/>
            <a:ext cx="61033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95ED186-43FB-524C-BA1D-FE9206B5EE21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644EB67-7A01-0445-BE7F-7139E2D0ADE7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B138C220-F154-1547-B8B8-038AF7C8FDEE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0768B1-8C76-EF4E-AD7C-DD7331E615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40729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198" y="1371600"/>
            <a:ext cx="840934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080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40729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841248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72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2B09D78D-265C-6040-B686-E6DCD4807E7C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3" y="5345291"/>
            <a:ext cx="5193792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4247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92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3"/>
            <a:ext cx="12188824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 preferRelativeResize="0"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748" y="947521"/>
            <a:ext cx="2313806" cy="1593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720027" y="674177"/>
            <a:ext cx="2933353" cy="5201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444059"/>
            <a:ext cx="7925195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7925194" y="6444059"/>
            <a:ext cx="1223798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9148990" y="6444059"/>
            <a:ext cx="2469901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1618889" y="6444059"/>
            <a:ext cx="56993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643855" y="3704884"/>
            <a:ext cx="10858692" cy="774216"/>
          </a:xfrm>
        </p:spPr>
        <p:txBody>
          <a:bodyPr lIns="0" rIns="0" anchor="b">
            <a:noAutofit/>
          </a:bodyPr>
          <a:lstStyle>
            <a:lvl1pPr algn="l">
              <a:lnSpc>
                <a:spcPct val="100000"/>
              </a:lnSpc>
              <a:defRPr sz="2999" spc="-2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3849" y="4577048"/>
            <a:ext cx="6313939" cy="3251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799" b="1" i="0">
                <a:solidFill>
                  <a:schemeClr val="tx1"/>
                </a:solidFill>
              </a:defRPr>
            </a:lvl1pPr>
            <a:lvl2pPr marL="342797" indent="0" algn="ctr">
              <a:buNone/>
              <a:defRPr sz="1500"/>
            </a:lvl2pPr>
            <a:lvl3pPr marL="685594" indent="0" algn="ctr">
              <a:buNone/>
              <a:defRPr sz="1400"/>
            </a:lvl3pPr>
            <a:lvl4pPr marL="1028391" indent="0" algn="ctr">
              <a:buNone/>
              <a:defRPr sz="1200"/>
            </a:lvl4pPr>
            <a:lvl5pPr marL="1371189" indent="0" algn="ctr">
              <a:buNone/>
              <a:defRPr sz="1200"/>
            </a:lvl5pPr>
            <a:lvl6pPr marL="1713986" indent="0" algn="ctr">
              <a:buNone/>
              <a:defRPr sz="1200"/>
            </a:lvl6pPr>
            <a:lvl7pPr marL="2056783" indent="0" algn="ctr">
              <a:buNone/>
              <a:defRPr sz="1200"/>
            </a:lvl7pPr>
            <a:lvl8pPr marL="2399580" indent="0" algn="ctr">
              <a:buNone/>
              <a:defRPr sz="1200"/>
            </a:lvl8pPr>
            <a:lvl9pPr marL="2742377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2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3849" y="4953003"/>
            <a:ext cx="6313939" cy="29845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799"/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3848" y="5314947"/>
            <a:ext cx="6313939" cy="292107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799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9823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15" y="2761675"/>
            <a:ext cx="11244978" cy="603863"/>
          </a:xfrm>
        </p:spPr>
        <p:txBody>
          <a:bodyPr anchor="t">
            <a:normAutofit/>
          </a:bodyPr>
          <a:lstStyle>
            <a:lvl1pPr>
              <a:defRPr sz="29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9970" y="3385519"/>
            <a:ext cx="11248922" cy="373719"/>
          </a:xfrm>
        </p:spPr>
        <p:txBody>
          <a:bodyPr lIns="91440" tIns="0" rIns="91440" bIns="0" anchor="b" anchorCtr="0">
            <a:noAutofit/>
          </a:bodyPr>
          <a:lstStyle>
            <a:lvl1pPr>
              <a:defRPr sz="17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5"/>
            <a:ext cx="7925195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25194" y="5"/>
            <a:ext cx="1223798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148990" y="5"/>
            <a:ext cx="2469901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618889" y="5"/>
            <a:ext cx="56993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10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740" y="1869028"/>
            <a:ext cx="9255889" cy="4226983"/>
          </a:xfrm>
        </p:spPr>
        <p:txBody>
          <a:bodyPr>
            <a:normAutofit/>
          </a:bodyPr>
          <a:lstStyle>
            <a:lvl1pPr>
              <a:lnSpc>
                <a:spcPts val="4499"/>
              </a:lnSpc>
              <a:defRPr sz="2199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1.</a:t>
            </a:r>
          </a:p>
          <a:p>
            <a:pPr lvl="0"/>
            <a:r>
              <a:rPr lang="en-US" dirty="0"/>
              <a:t>2.</a:t>
            </a:r>
          </a:p>
          <a:p>
            <a:pPr lvl="0"/>
            <a:r>
              <a:rPr lang="en-US" dirty="0"/>
              <a:t>3.</a:t>
            </a:r>
          </a:p>
          <a:p>
            <a:pPr lvl="0"/>
            <a:r>
              <a:rPr lang="en-US" dirty="0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857366"/>
            <a:ext cx="9262590" cy="311037"/>
          </a:xfrm>
        </p:spPr>
        <p:txBody>
          <a:bodyPr lIns="91440" tIns="0" rIns="91440" bIns="0" anchor="b" anchorCtr="0">
            <a:noAutofit/>
          </a:bodyPr>
          <a:lstStyle>
            <a:lvl1pPr>
              <a:defRPr sz="17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20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45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6324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3" y="3048815"/>
            <a:ext cx="11471260" cy="760372"/>
          </a:xfrm>
        </p:spPr>
        <p:txBody>
          <a:bodyPr anchor="ctr"/>
          <a:lstStyle>
            <a:lvl1pPr>
              <a:defRPr sz="279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46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18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782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32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5" y="1696288"/>
            <a:ext cx="11473718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14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857366"/>
            <a:ext cx="1147700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5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32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2" y="5345291"/>
            <a:ext cx="679519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59310" y="0"/>
            <a:ext cx="455612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5764" y="0"/>
            <a:ext cx="1373061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5" y="1696288"/>
            <a:ext cx="11473718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857366"/>
            <a:ext cx="1147700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15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1591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think-cell Slide" r:id="rId4" imgW="471" imgH="472" progId="TCLayout.ActiveDocument.1">
                  <p:embed/>
                </p:oleObj>
              </mc:Choice>
              <mc:Fallback>
                <p:oleObj name="think-cell Slide" r:id="rId4" imgW="471" imgH="472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664026"/>
            <a:ext cx="11478377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23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783" y="206479"/>
            <a:ext cx="11471260" cy="101272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325" y="1977243"/>
            <a:ext cx="114750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1219202"/>
            <a:ext cx="1147837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61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783" y="206479"/>
            <a:ext cx="11471260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1219202"/>
            <a:ext cx="1147837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549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029" y="1032011"/>
            <a:ext cx="1825428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254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2183" y="1032011"/>
            <a:ext cx="1808761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2746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66757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254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89757" y="1433889"/>
            <a:ext cx="1829700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1244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2746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89757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326" y="1696288"/>
            <a:ext cx="1143931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534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0939" y="1020719"/>
            <a:ext cx="1858977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741" y="1032011"/>
            <a:ext cx="1855562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3631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3836" y="1032011"/>
            <a:ext cx="1858977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8246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5553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326" y="1696288"/>
            <a:ext cx="1143931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96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81" y="1452247"/>
            <a:ext cx="5180251" cy="4351339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392" y="1452247"/>
            <a:ext cx="5180251" cy="4351339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351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85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2427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5566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585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3219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4799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353041" y="857366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73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857366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56326" y="1920550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356326" y="3181472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56326" y="4466748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7"/>
          </p:nvPr>
        </p:nvSpPr>
        <p:spPr>
          <a:xfrm>
            <a:off x="4089076" y="1857050"/>
            <a:ext cx="7253579" cy="862965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8"/>
          </p:nvPr>
        </p:nvSpPr>
        <p:spPr>
          <a:xfrm>
            <a:off x="4089076" y="3125663"/>
            <a:ext cx="7253579" cy="879612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4089076" y="4403211"/>
            <a:ext cx="7253579" cy="1045091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66539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381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0278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5174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0067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58789" y="206479"/>
            <a:ext cx="9256846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1219202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2" y="5345291"/>
            <a:ext cx="679519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634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E704-F213-432D-BB6E-F1DED02B8CA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2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57338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613" y="1935162"/>
            <a:ext cx="8275637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57338" y="0"/>
            <a:ext cx="455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5764" y="0"/>
            <a:ext cx="13730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369F17-56A0-BB4D-AC17-65EDADA7B8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613" y="1935162"/>
            <a:ext cx="8275637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59310" y="0"/>
            <a:ext cx="455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5764" y="0"/>
            <a:ext cx="137306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613"/>
            <a:ext cx="11274552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7EE6175-3C10-4349-90EA-276AA47F3390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9450388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62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944245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886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image" Target="../media/image4.jpeg"/><Relationship Id="rId3" Type="http://schemas.openxmlformats.org/officeDocument/2006/relationships/slideLayout" Target="../slideLayouts/slideLayout2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6013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1276013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7BBFEA55-E6CB-FA4D-A342-CAA145C6F31A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40" r:id="rId2"/>
    <p:sldLayoutId id="2147483716" r:id="rId3"/>
    <p:sldLayoutId id="2147483736" r:id="rId4"/>
    <p:sldLayoutId id="2147483735" r:id="rId5"/>
    <p:sldLayoutId id="2147483661" r:id="rId6"/>
    <p:sldLayoutId id="2147483734" r:id="rId7"/>
    <p:sldLayoutId id="2147483705" r:id="rId8"/>
    <p:sldLayoutId id="2147483707" r:id="rId9"/>
    <p:sldLayoutId id="2147483722" r:id="rId10"/>
    <p:sldLayoutId id="2147483694" r:id="rId11"/>
    <p:sldLayoutId id="2147483737" r:id="rId12"/>
    <p:sldLayoutId id="2147483739" r:id="rId13"/>
    <p:sldLayoutId id="2147483695" r:id="rId14"/>
    <p:sldLayoutId id="2147483696" r:id="rId15"/>
    <p:sldLayoutId id="2147483698" r:id="rId16"/>
    <p:sldLayoutId id="2147483738" r:id="rId17"/>
    <p:sldLayoutId id="2147483701" r:id="rId18"/>
    <p:sldLayoutId id="2147483729" r:id="rId19"/>
    <p:sldLayoutId id="2147483655" r:id="rId20"/>
    <p:sldLayoutId id="2147483703" r:id="rId2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3" orient="horz" pos="3912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pos="287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791" userDrawn="1">
          <p15:clr>
            <a:srgbClr val="F26B43"/>
          </p15:clr>
        </p15:guide>
        <p15:guide id="8" pos="887" userDrawn="1">
          <p15:clr>
            <a:srgbClr val="F26B43"/>
          </p15:clr>
        </p15:guide>
        <p15:guide id="9" pos="1391" userDrawn="1">
          <p15:clr>
            <a:srgbClr val="F26B43"/>
          </p15:clr>
        </p15:guide>
        <p15:guide id="10" pos="1487" userDrawn="1">
          <p15:clr>
            <a:srgbClr val="F26B43"/>
          </p15:clr>
        </p15:guide>
        <p15:guide id="11" pos="1991" userDrawn="1">
          <p15:clr>
            <a:srgbClr val="F26B43"/>
          </p15:clr>
        </p15:guide>
        <p15:guide id="12" pos="2087" userDrawn="1">
          <p15:clr>
            <a:srgbClr val="F26B43"/>
          </p15:clr>
        </p15:guide>
        <p15:guide id="13" pos="2591" userDrawn="1">
          <p15:clr>
            <a:srgbClr val="F26B43"/>
          </p15:clr>
        </p15:guide>
        <p15:guide id="14" pos="2687" userDrawn="1">
          <p15:clr>
            <a:srgbClr val="F26B43"/>
          </p15:clr>
        </p15:guide>
        <p15:guide id="15" pos="3191" userDrawn="1">
          <p15:clr>
            <a:srgbClr val="F26B43"/>
          </p15:clr>
        </p15:guide>
        <p15:guide id="16" pos="3263" userDrawn="1">
          <p15:clr>
            <a:srgbClr val="F26B43"/>
          </p15:clr>
        </p15:guide>
        <p15:guide id="17" pos="3791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391" userDrawn="1">
          <p15:clr>
            <a:srgbClr val="F26B43"/>
          </p15:clr>
        </p15:guide>
        <p15:guide id="20" pos="4487" userDrawn="1">
          <p15:clr>
            <a:srgbClr val="F26B43"/>
          </p15:clr>
        </p15:guide>
        <p15:guide id="21" pos="4991" userDrawn="1">
          <p15:clr>
            <a:srgbClr val="F26B43"/>
          </p15:clr>
        </p15:guide>
        <p15:guide id="22" pos="5087" userDrawn="1">
          <p15:clr>
            <a:srgbClr val="F26B43"/>
          </p15:clr>
        </p15:guide>
        <p15:guide id="23" pos="5591" userDrawn="1">
          <p15:clr>
            <a:srgbClr val="F26B43"/>
          </p15:clr>
        </p15:guide>
        <p15:guide id="24" pos="5663" userDrawn="1">
          <p15:clr>
            <a:srgbClr val="F26B43"/>
          </p15:clr>
        </p15:guide>
        <p15:guide id="25" pos="6191" userDrawn="1">
          <p15:clr>
            <a:srgbClr val="F26B43"/>
          </p15:clr>
        </p15:guide>
        <p15:guide id="26" pos="6263" userDrawn="1">
          <p15:clr>
            <a:srgbClr val="F26B43"/>
          </p15:clr>
        </p15:guide>
        <p15:guide id="27" pos="6791" userDrawn="1">
          <p15:clr>
            <a:srgbClr val="F26B43"/>
          </p15:clr>
        </p15:guide>
        <p15:guide id="28" pos="6863" userDrawn="1">
          <p15:clr>
            <a:srgbClr val="F26B43"/>
          </p15:clr>
        </p15:guide>
        <p15:guide id="29" orient="horz" pos="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3"/>
            </p:custDataLst>
          </p:nvPr>
        </p:nvGraphicFramePr>
        <p:xfrm>
          <a:off x="2119" y="1591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think-cell Slide" r:id="rId24" imgW="471" imgH="472" progId="TCLayout.ActiveDocument.1">
                  <p:embed/>
                </p:oleObj>
              </mc:Choice>
              <mc:Fallback>
                <p:oleObj name="think-cell Slide" r:id="rId24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83" y="204831"/>
            <a:ext cx="11471260" cy="7603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333" y="1854339"/>
            <a:ext cx="11473716" cy="4281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9502" y="6415346"/>
            <a:ext cx="90433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594"/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685594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353796" y="6459799"/>
            <a:ext cx="1313705" cy="2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</p:sldLayoutIdLst>
  <p:hf hdr="0" ftr="0" dt="0"/>
  <p:txStyles>
    <p:titleStyle>
      <a:lvl1pPr algn="l" defTabSz="685594" rtl="0" eaLnBrk="1" latinLnBrk="0" hangingPunct="1">
        <a:lnSpc>
          <a:spcPct val="90000"/>
        </a:lnSpc>
        <a:spcBef>
          <a:spcPct val="0"/>
        </a:spcBef>
        <a:buNone/>
        <a:defRPr sz="2799" b="1" i="0" kern="1200" spc="-20" baseline="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685594" rtl="0" eaLnBrk="1" latinLnBrk="0" hangingPunct="1">
        <a:lnSpc>
          <a:spcPct val="140000"/>
        </a:lnSpc>
        <a:spcBef>
          <a:spcPts val="750"/>
        </a:spcBef>
        <a:buFont typeface="Arial"/>
        <a:buNone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130930" indent="-126168" algn="l" defTabSz="685594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2pPr>
      <a:lvl3pPr marL="302328" indent="-171399" algn="l" defTabSz="685594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3pPr>
      <a:lvl4pPr marL="428496" indent="-132120" algn="l" defTabSz="685594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4pPr>
      <a:lvl5pPr marL="560617" indent="-170209" algn="l" defTabSz="685594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5pPr>
      <a:lvl6pPr marL="1885384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181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978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776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97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594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91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189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986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83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580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377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3.png"/><Relationship Id="rId5" Type="http://schemas.openxmlformats.org/officeDocument/2006/relationships/image" Target="../media/image16.emf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- 2021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857850" y="3244382"/>
            <a:ext cx="5034636" cy="369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lang="en-GB" sz="1799" dirty="0">
                <a:solidFill>
                  <a:srgbClr val="000000"/>
                </a:solidFill>
                <a:latin typeface="Arial"/>
              </a:rPr>
              <a:t>HIRE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2086349" y="2579645"/>
            <a:ext cx="1399810" cy="16987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algn="ctr" defTabSz="914126"/>
            <a:r>
              <a:rPr lang="en-GB" sz="800" b="1" u="sng" dirty="0">
                <a:solidFill>
                  <a:srgbClr val="000000"/>
                </a:solidFill>
              </a:rPr>
              <a:t>2021 Target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</a:rPr>
              <a:t>Female representation for every role advertised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</a:rPr>
              <a:t>100% unbiased resourcing practices, including: equal opportunities; gender mixed agencies; mix of male and female assessors; recruitment training for hiring managers</a:t>
            </a: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516" y="1545674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9323" y="1545674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14374-65A9-4C04-AE04-2206CDE7E5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235" y="2579645"/>
            <a:ext cx="3379993" cy="16993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4C71BE-40B6-4778-9160-E5878EC28F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2546" y="2579645"/>
            <a:ext cx="3395032" cy="169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4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- 2021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14374-65A9-4C04-AE04-2206CDE7E5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178" y="1193502"/>
            <a:ext cx="3379993" cy="16993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4C71BE-40B6-4778-9160-E5878EC28F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3178" y="3429000"/>
            <a:ext cx="3395032" cy="16993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7C5BE4-97C1-46E5-9BCE-4E64B34DA4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3600" y="1308886"/>
            <a:ext cx="4286250" cy="1162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8DF22D-EACD-47E0-8FDA-67C6E44E7B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6974" y="3748984"/>
            <a:ext cx="42862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4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- 2021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767118" y="2895636"/>
            <a:ext cx="5034636" cy="369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lang="en-GB" sz="1799" dirty="0">
                <a:solidFill>
                  <a:srgbClr val="000000"/>
                </a:solidFill>
                <a:latin typeface="Arial"/>
              </a:rPr>
              <a:t>ENGAGE</a:t>
            </a: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2233015" y="2077632"/>
            <a:ext cx="1399810" cy="168048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 defTabSz="914126"/>
            <a:r>
              <a:rPr lang="en-GB" sz="800" b="1" u="sng" dirty="0">
                <a:solidFill>
                  <a:srgbClr val="000000"/>
                </a:solidFill>
              </a:rPr>
              <a:t>2021 Target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</a:rPr>
              <a:t>Maintain of 50/50 split of male and female employees within UK Branch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</a:rPr>
              <a:t>Target of 50% women people leaders at GG9 and above within UK Branch​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</a:rPr>
              <a:t>Target of 33% women leaders at GG13 and above within UK Branch​​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4819" y="1515131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1279" y="1515131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FF1382-4E05-48A2-B379-71021C6628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3853" y="2073244"/>
            <a:ext cx="3348116" cy="16833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4A7219-FAFF-464C-8D94-9FCDE13F23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5039" y="2055136"/>
            <a:ext cx="3423975" cy="17119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DF5AAC-E821-4207-BD4B-0D50270E76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9078" y="3961466"/>
            <a:ext cx="3460188" cy="174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7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- 2021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95AABF-FDBA-4019-909B-D0FBEA876E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964" y="1005406"/>
            <a:ext cx="4286250" cy="1352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E074FD-5603-4C44-BF13-DBBAF03B1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195" y="838020"/>
            <a:ext cx="3336488" cy="16775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796E68-CD54-4748-9BF1-F3DBCA1F0E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928" y="2988115"/>
            <a:ext cx="4895850" cy="1352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E79C8B-85A8-4944-8E4A-B80A4AC989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083" y="2775553"/>
            <a:ext cx="3393718" cy="16968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96F641-8B5B-42FC-8B5D-79A6721671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9089" y="4889720"/>
            <a:ext cx="4895850" cy="971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786316-0BBD-4084-AC73-E75489860C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24136" y="4848705"/>
            <a:ext cx="3433028" cy="17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4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- 2021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975882" y="3244382"/>
            <a:ext cx="5034636" cy="369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lang="en-GB" sz="1799" dirty="0">
                <a:solidFill>
                  <a:srgbClr val="000000"/>
                </a:solidFill>
                <a:latin typeface="Arial"/>
              </a:rPr>
              <a:t>DEVOLOP</a:t>
            </a: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1919914" y="2545378"/>
            <a:ext cx="1399810" cy="17672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 defTabSz="914126"/>
            <a:r>
              <a:rPr lang="en-GB" sz="800" b="1" u="sng" dirty="0">
                <a:solidFill>
                  <a:srgbClr val="000000"/>
                </a:solidFill>
              </a:rPr>
              <a:t>2021 Target</a:t>
            </a:r>
          </a:p>
          <a:p>
            <a:pPr marL="285664" indent="-285664" defTabSz="914126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 of 50% women in Exec-1 Accelerate and Progression Talent</a:t>
            </a:r>
          </a:p>
          <a:p>
            <a:pPr marL="285664" indent="-285664" defTabSz="914126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Maintain of 50/50 split of male/female attendance at developmental events and training</a:t>
            </a: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963" y="1545674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9678" y="1538673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8AB136-96DD-4AFE-896C-42B373CFEB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0980" y="2549127"/>
            <a:ext cx="3497280" cy="17603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F9C744-A34F-48C5-A9A4-7B82F270A1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5653" y="2558179"/>
            <a:ext cx="3483171" cy="175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- 2021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32D7B0-E0C1-4CC0-AD7F-E6A13A30F7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249" y="1358492"/>
            <a:ext cx="4895850" cy="1352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90FF3B-03EF-49CC-A8CF-BA1B4BB131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891" y="3852909"/>
            <a:ext cx="4895850" cy="11620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0C409B-4BBD-4BD5-8F78-7EAB66160A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8746" y="1299749"/>
            <a:ext cx="3497280" cy="17603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A7BE8A-A8A1-4E84-8A67-F2E8BD062F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0017" y="3780397"/>
            <a:ext cx="3483171" cy="175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87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MetLife v2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MetLife v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18067</TotalTime>
  <Words>156</Words>
  <Application>Microsoft Office PowerPoint</Application>
  <PresentationFormat>Custom</PresentationFormat>
  <Paragraphs>33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.AppleSystemUIFont</vt:lpstr>
      <vt:lpstr>Arial</vt:lpstr>
      <vt:lpstr>Calibri</vt:lpstr>
      <vt:lpstr>Georgia</vt:lpstr>
      <vt:lpstr>Georgia Bold</vt:lpstr>
      <vt:lpstr>Lucida Grande</vt:lpstr>
      <vt:lpstr>MetLife Circular</vt:lpstr>
      <vt:lpstr>Default Theme</vt:lpstr>
      <vt:lpstr>1_Default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Warren</dc:creator>
  <cp:lastModifiedBy>Preston, Ryan</cp:lastModifiedBy>
  <cp:revision>427</cp:revision>
  <cp:lastPrinted>2017-12-21T22:19:51Z</cp:lastPrinted>
  <dcterms:created xsi:type="dcterms:W3CDTF">2017-02-15T20:37:04Z</dcterms:created>
  <dcterms:modified xsi:type="dcterms:W3CDTF">2021-12-09T16:21:43Z</dcterms:modified>
</cp:coreProperties>
</file>