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, Rebecca" initials="M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3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D8BB0-E070-4D2A-9F9D-1C53DA69C4D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0835-4D8F-4D74-A197-6B3667596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5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4976E-3E97-4431-AA0E-54184CC7CD2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2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141" y="947520"/>
            <a:ext cx="2314409" cy="1593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720214" y="674177"/>
            <a:ext cx="2934117" cy="5201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444058"/>
            <a:ext cx="7927259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7927258" y="6444058"/>
            <a:ext cx="122411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9151373" y="6444058"/>
            <a:ext cx="2470544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1621915" y="6444058"/>
            <a:ext cx="570085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644022" y="3704884"/>
            <a:ext cx="10861521" cy="774216"/>
          </a:xfrm>
        </p:spPr>
        <p:txBody>
          <a:bodyPr lIns="0" rIns="0" anchor="b">
            <a:noAutofit/>
          </a:bodyPr>
          <a:lstStyle>
            <a:lvl1pPr algn="l">
              <a:lnSpc>
                <a:spcPct val="100000"/>
              </a:lnSpc>
              <a:defRPr sz="3000" spc="-2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577048"/>
            <a:ext cx="6315584" cy="3251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2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53002"/>
            <a:ext cx="6315584" cy="29845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314946"/>
            <a:ext cx="6315584" cy="292107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9720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think-cell Slide" r:id="rId4" imgW="471" imgH="472" progId="TCLayout.ActiveDocument.1">
                  <p:embed/>
                </p:oleObj>
              </mc:Choice>
              <mc:Fallback>
                <p:oleObj name="think-cell Slide" r:id="rId4" imgW="471" imgH="472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9" y="204844"/>
            <a:ext cx="11474247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1" y="664025"/>
            <a:ext cx="11481367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7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8"/>
            <a:ext cx="11474248" cy="101272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7" y="1977243"/>
            <a:ext cx="1147808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219201"/>
            <a:ext cx="1148136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1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8"/>
            <a:ext cx="11474248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219201"/>
            <a:ext cx="1148136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125" y="1032010"/>
            <a:ext cx="1825903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925" y="1032010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4012" y="1032010"/>
            <a:ext cx="1809232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5145" y="1032010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66852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925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91004" y="1433888"/>
            <a:ext cx="18301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3067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5145" y="1434936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91004" y="1032010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418" y="1696288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74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2056" y="1020719"/>
            <a:ext cx="1859461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834" y="1032010"/>
            <a:ext cx="1856045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4236" y="1032010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4951" y="1032010"/>
            <a:ext cx="1859461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76" y="1032010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7695" y="1032010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696288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75" y="1452246"/>
            <a:ext cx="5181600" cy="43513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875" y="1452246"/>
            <a:ext cx="5181600" cy="43513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2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8" y="1845870"/>
            <a:ext cx="3374012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3519" y="1845870"/>
            <a:ext cx="3374012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7651" y="1845870"/>
            <a:ext cx="3374012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679" y="2659261"/>
            <a:ext cx="3374765" cy="327236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4311" y="2659261"/>
            <a:ext cx="3374765" cy="327236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6884" y="2659261"/>
            <a:ext cx="3374765" cy="327236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353132" y="857365"/>
            <a:ext cx="9265003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9265003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56418" y="1920549"/>
            <a:ext cx="3590081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356418" y="3181472"/>
            <a:ext cx="3590081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56418" y="4466747"/>
            <a:ext cx="3590081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7"/>
          </p:nvPr>
        </p:nvSpPr>
        <p:spPr>
          <a:xfrm>
            <a:off x="4090141" y="1857049"/>
            <a:ext cx="7255468" cy="862965"/>
          </a:xfrm>
        </p:spPr>
        <p:txBody>
          <a:bodyPr tIns="0" bIns="0" anchor="t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8"/>
          </p:nvPr>
        </p:nvSpPr>
        <p:spPr>
          <a:xfrm>
            <a:off x="4090141" y="3125663"/>
            <a:ext cx="7255468" cy="879612"/>
          </a:xfrm>
        </p:spPr>
        <p:txBody>
          <a:bodyPr tIns="0" bIns="0" anchor="t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4090141" y="4403210"/>
            <a:ext cx="7255468" cy="1045091"/>
          </a:xfrm>
        </p:spPr>
        <p:txBody>
          <a:bodyPr tIns="0" bIns="0" anchor="t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361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457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1121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6784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2445" y="4122421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3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58882" y="206478"/>
            <a:ext cx="9259257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219201"/>
            <a:ext cx="9265003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23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2" y="2761674"/>
            <a:ext cx="11247907" cy="603863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066" y="3385518"/>
            <a:ext cx="11251852" cy="373719"/>
          </a:xfrm>
        </p:spPr>
        <p:txBody>
          <a:bodyPr lIns="91440" tIns="0" rIns="91440" bIns="0" anchor="b" anchorCtr="0">
            <a:noAutofit/>
          </a:bodyPr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"/>
            <a:ext cx="7927259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27258" y="4"/>
            <a:ext cx="122411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151373" y="4"/>
            <a:ext cx="2470544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621915" y="4"/>
            <a:ext cx="570085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633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E704-F213-432D-BB6E-F1DED02B8CA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882" y="204844"/>
            <a:ext cx="9259257" cy="657953"/>
          </a:xfrm>
        </p:spPr>
        <p:txBody>
          <a:bodyPr anchor="t">
            <a:noAutofit/>
          </a:bodyPr>
          <a:lstStyle/>
          <a:p>
            <a:r>
              <a:rPr lang="en-US" dirty="0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4" y="1869028"/>
            <a:ext cx="9258300" cy="4226983"/>
          </a:xfrm>
        </p:spPr>
        <p:txBody>
          <a:bodyPr>
            <a:normAutofit/>
          </a:bodyPr>
          <a:lstStyle>
            <a:lvl1pPr>
              <a:lnSpc>
                <a:spcPts val="4500"/>
              </a:lnSpc>
              <a:defRPr sz="2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1.</a:t>
            </a:r>
          </a:p>
          <a:p>
            <a:pPr lvl="0"/>
            <a:r>
              <a:rPr lang="en-US" dirty="0"/>
              <a:t>2.</a:t>
            </a:r>
          </a:p>
          <a:p>
            <a:pPr lvl="0"/>
            <a:r>
              <a:rPr lang="en-US" dirty="0"/>
              <a:t>3.</a:t>
            </a:r>
          </a:p>
          <a:p>
            <a:pPr lvl="0"/>
            <a:r>
              <a:rPr lang="en-US" dirty="0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9265003" cy="311037"/>
          </a:xfrm>
        </p:spPr>
        <p:txBody>
          <a:bodyPr lIns="91440" tIns="0" rIns="91440" bIns="0" anchor="b" anchorCtr="0">
            <a:noAutofit/>
          </a:bodyPr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1172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45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324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3048815"/>
            <a:ext cx="11474248" cy="760372"/>
          </a:xfrm>
        </p:spPr>
        <p:txBody>
          <a:bodyPr anchor="ctr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5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1" y="998117"/>
            <a:ext cx="7862324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1" y="998117"/>
            <a:ext cx="7862324" cy="3401253"/>
          </a:xfrm>
        </p:spPr>
        <p:txBody>
          <a:bodyPr anchor="t">
            <a:noAutofit/>
          </a:bodyPr>
          <a:lstStyle>
            <a:lvl1pPr algn="l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951" y="998117"/>
            <a:ext cx="7862324" cy="3401253"/>
          </a:xfrm>
        </p:spPr>
        <p:txBody>
          <a:bodyPr anchor="t">
            <a:noAutofit/>
          </a:bodyPr>
          <a:lstStyle>
            <a:lvl1pPr algn="l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3"/>
            <a:ext cx="850900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33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8"/>
            <a:ext cx="11476707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9" y="204844"/>
            <a:ext cx="1147424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1147999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7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8"/>
            <a:ext cx="11476707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200"/>
            </a:lvl1pPr>
            <a:lvl2pPr>
              <a:lnSpc>
                <a:spcPct val="140000"/>
              </a:lnSpc>
              <a:defRPr sz="2200"/>
            </a:lvl2pPr>
            <a:lvl3pPr>
              <a:lnSpc>
                <a:spcPct val="140000"/>
              </a:lnSpc>
              <a:defRPr sz="2200"/>
            </a:lvl3pPr>
            <a:lvl4pPr>
              <a:lnSpc>
                <a:spcPct val="140000"/>
              </a:lnSpc>
              <a:defRPr sz="2200"/>
            </a:lvl4pPr>
            <a:lvl5pPr>
              <a:lnSpc>
                <a:spcPct val="14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7"/>
            <a:ext cx="3726013" cy="208269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9" y="204844"/>
            <a:ext cx="1147424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57365"/>
            <a:ext cx="1147999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60355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4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/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think-cell Slide" r:id="rId24" imgW="471" imgH="472" progId="TCLayout.ActiveDocument.1">
                  <p:embed/>
                </p:oleObj>
              </mc:Choice>
              <mc:Fallback>
                <p:oleObj name="think-cell Slide" r:id="rId24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76" y="204831"/>
            <a:ext cx="11474248" cy="7603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25" y="1854339"/>
            <a:ext cx="11476705" cy="4281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5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6858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353888" y="6459799"/>
            <a:ext cx="1314047" cy="2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0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i="0" kern="1200" spc="-20" baseline="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685800" rtl="0" eaLnBrk="1" latinLnBrk="0" hangingPunct="1">
        <a:lnSpc>
          <a:spcPct val="140000"/>
        </a:lnSpc>
        <a:spcBef>
          <a:spcPts val="750"/>
        </a:spcBef>
        <a:buFont typeface="Arial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130969" indent="-126206" algn="l" defTabSz="685800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02419" indent="-171450" algn="l" defTabSz="685800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428625" indent="-132160" algn="l" defTabSz="685800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560785" indent="-170260" algn="l" defTabSz="685800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81" y="55935"/>
            <a:ext cx="1059974" cy="100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386" y="16071"/>
            <a:ext cx="20907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673" y="191937"/>
            <a:ext cx="8012054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ts val="2400"/>
              </a:lnSpc>
              <a:defRPr/>
            </a:pPr>
            <a:r>
              <a:rPr lang="en-US" sz="2800" b="1" dirty="0">
                <a:latin typeface="+mj-lt"/>
                <a:ea typeface="ＭＳ Ｐゴシック" pitchFamily="34" charset="-128"/>
                <a:cs typeface="+mj-cs"/>
              </a:rPr>
              <a:t>Women in Finance Charter - </a:t>
            </a:r>
            <a:r>
              <a:rPr lang="en-US" sz="2800" b="1" dirty="0" smtClean="0">
                <a:latin typeface="+mj-lt"/>
                <a:ea typeface="ＭＳ Ｐゴシック" pitchFamily="34" charset="-128"/>
                <a:cs typeface="+mj-cs"/>
              </a:rPr>
              <a:t>2017</a:t>
            </a:r>
            <a:endParaRPr lang="en-US" sz="2800" b="1" kern="0" dirty="0"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767317" y="3391075"/>
            <a:ext cx="5035947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DEVELOP           </a:t>
            </a:r>
            <a:r>
              <a:rPr lang="en-GB" dirty="0" smtClean="0"/>
              <a:t>   ENGAGE                </a:t>
            </a:r>
            <a:r>
              <a:rPr lang="en-GB" dirty="0"/>
              <a:t>HIRE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2233596" y="808921"/>
            <a:ext cx="1400175" cy="177909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GB" sz="800" b="1" u="sng" dirty="0" smtClean="0"/>
              <a:t>2017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Female representation for every role advertised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100% unbiased resourcing practices including equal opportunities, gender mixed agencies, mix of female and male assessors, and recruitment training for hiring managers</a:t>
            </a:r>
          </a:p>
          <a:p>
            <a:endParaRPr lang="en-GB" sz="800" dirty="0"/>
          </a:p>
          <a:p>
            <a:endParaRPr lang="en-GB" sz="8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9" y="808235"/>
            <a:ext cx="3356354" cy="177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>
            <a:spLocks/>
          </p:cNvSpPr>
          <p:nvPr/>
        </p:nvSpPr>
        <p:spPr>
          <a:xfrm>
            <a:off x="2233595" y="2725259"/>
            <a:ext cx="1400175" cy="1767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800" b="1" u="sng" dirty="0" smtClean="0"/>
              <a:t>2017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Target of 50/50 split of male and female employees within the UK Branch.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Target of 40% female leaders and GG13 and above within the UK Branch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endParaRPr lang="en-GB" sz="800" dirty="0"/>
          </a:p>
          <a:p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2233596" y="4567319"/>
            <a:ext cx="1400175" cy="1767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800" b="1" u="sng" dirty="0" smtClean="0"/>
              <a:t>2017 Target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</a:t>
            </a:r>
            <a:r>
              <a:rPr lang="en-GB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50% women in Exec-1 Enterprise Talent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 of 50/50 split of male/female attendance at developmental events and training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40" y="808921"/>
            <a:ext cx="3330059" cy="177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39" y="2725259"/>
            <a:ext cx="3330061" cy="176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9" y="2725259"/>
            <a:ext cx="3357324" cy="176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39" y="4578103"/>
            <a:ext cx="3330059" cy="175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9" y="4578103"/>
            <a:ext cx="3357324" cy="175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7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Default Theme">
  <a:themeElements>
    <a:clrScheme name="MetLife v2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MetLife v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96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1_Default Theme</vt:lpstr>
      <vt:lpstr>think-cell Slide</vt:lpstr>
      <vt:lpstr>PowerPoint Presentation</vt:lpstr>
    </vt:vector>
  </TitlesOfParts>
  <Company>Meteurope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Executive Committee</dc:title>
  <dc:creator>Murray, Rebecca</dc:creator>
  <cp:lastModifiedBy>Horton, Laura</cp:lastModifiedBy>
  <cp:revision>61</cp:revision>
  <cp:lastPrinted>2017-05-31T14:45:42Z</cp:lastPrinted>
  <dcterms:created xsi:type="dcterms:W3CDTF">2017-05-04T11:43:40Z</dcterms:created>
  <dcterms:modified xsi:type="dcterms:W3CDTF">2018-04-25T14:39:59Z</dcterms:modified>
</cp:coreProperties>
</file>