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5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ray, Rebecca" initials="M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-54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D8BB0-E070-4D2A-9F9D-1C53DA69C4D4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D0835-4D8F-4D74-A197-6B3667596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5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4976E-3E97-4431-AA0E-54184CC7CD2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2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141" y="947520"/>
            <a:ext cx="2314409" cy="15934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4" t="25599" r="9369" b="25265"/>
          <a:stretch/>
        </p:blipFill>
        <p:spPr>
          <a:xfrm>
            <a:off x="720214" y="674177"/>
            <a:ext cx="2934117" cy="5201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444058"/>
            <a:ext cx="7927259" cy="420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7927258" y="6444058"/>
            <a:ext cx="1224117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9151373" y="6444058"/>
            <a:ext cx="2470544" cy="42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1621915" y="6444058"/>
            <a:ext cx="570085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644022" y="3704884"/>
            <a:ext cx="10861521" cy="774216"/>
          </a:xfrm>
        </p:spPr>
        <p:txBody>
          <a:bodyPr lIns="0" rIns="0" anchor="b">
            <a:noAutofit/>
          </a:bodyPr>
          <a:lstStyle>
            <a:lvl1pPr algn="l">
              <a:lnSpc>
                <a:spcPct val="100000"/>
              </a:lnSpc>
              <a:defRPr sz="3000" spc="-2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4017" y="4577048"/>
            <a:ext cx="6315584" cy="325152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Presenter’s Name</a:t>
            </a:r>
          </a:p>
        </p:txBody>
      </p:sp>
      <p:sp>
        <p:nvSpPr>
          <p:cNvPr id="24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644017" y="4953002"/>
            <a:ext cx="6315584" cy="29845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lvl="0"/>
            <a:r>
              <a:rPr lang="en-US" dirty="0"/>
              <a:t>Department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644016" y="5314946"/>
            <a:ext cx="6315584" cy="292107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9720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9" y="1590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think-cell Slide" r:id="rId4" imgW="471" imgH="472" progId="TCLayout.ActiveDocument.1">
                  <p:embed/>
                </p:oleObj>
              </mc:Choice>
              <mc:Fallback>
                <p:oleObj name="think-cell Slide" r:id="rId4" imgW="471" imgH="472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0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9" y="204844"/>
            <a:ext cx="11474247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1" y="664025"/>
            <a:ext cx="11481367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67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 -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8"/>
            <a:ext cx="11474248" cy="101272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7" y="1977243"/>
            <a:ext cx="1147808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200"/>
            </a:lvl1pPr>
            <a:lvl2pPr>
              <a:lnSpc>
                <a:spcPct val="140000"/>
              </a:lnSpc>
              <a:defRPr sz="2200"/>
            </a:lvl2pPr>
            <a:lvl3pPr>
              <a:lnSpc>
                <a:spcPct val="140000"/>
              </a:lnSpc>
              <a:defRPr sz="2200"/>
            </a:lvl3pPr>
            <a:lvl4pPr>
              <a:lnSpc>
                <a:spcPct val="140000"/>
              </a:lnSpc>
              <a:defRPr sz="2200"/>
            </a:lvl4pPr>
            <a:lvl5pPr>
              <a:lnSpc>
                <a:spcPct val="140000"/>
              </a:lnSpc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219201"/>
            <a:ext cx="11481368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615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, 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8"/>
            <a:ext cx="11474248" cy="101272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219201"/>
            <a:ext cx="11481368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36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82" y="204844"/>
            <a:ext cx="9259257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1125" y="1032010"/>
            <a:ext cx="1825903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578925" y="1032010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7024012" y="1032010"/>
            <a:ext cx="1809232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9215145" y="1032010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366852" y="1434936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2578925" y="1434936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4791004" y="1433888"/>
            <a:ext cx="183017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7003067" y="1434936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9215145" y="1434936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4791004" y="1032010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3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56418" y="1696288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200"/>
            </a:lvl1pPr>
            <a:lvl2pPr>
              <a:lnSpc>
                <a:spcPct val="140000"/>
              </a:lnSpc>
              <a:defRPr sz="2200"/>
            </a:lvl2pPr>
            <a:lvl3pPr>
              <a:lnSpc>
                <a:spcPct val="140000"/>
              </a:lnSpc>
              <a:defRPr sz="2200"/>
            </a:lvl3pPr>
            <a:lvl4pPr>
              <a:lnSpc>
                <a:spcPct val="140000"/>
              </a:lnSpc>
              <a:defRPr sz="2200"/>
            </a:lvl4pPr>
            <a:lvl5pPr>
              <a:lnSpc>
                <a:spcPct val="140000"/>
              </a:lnSpc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74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292056" y="1020719"/>
            <a:ext cx="1859461" cy="414180"/>
          </a:xfrm>
          <a:prstGeom prst="rect">
            <a:avLst/>
          </a:prstGeom>
          <a:solidFill>
            <a:schemeClr val="accent1"/>
          </a:solidFill>
          <a:ln w="25400" cap="rnd" cmpd="sng">
            <a:solidFill>
              <a:schemeClr val="accent1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82" y="204844"/>
            <a:ext cx="9259257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59834" y="1032010"/>
            <a:ext cx="1856045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324236" y="1032010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4284951" y="1032010"/>
            <a:ext cx="1859461" cy="402891"/>
          </a:xfrm>
        </p:spPr>
        <p:txBody>
          <a:bodyPr tIns="36576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3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6259876" y="1032010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8227695" y="1032010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8" y="1696288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200"/>
            </a:lvl1pPr>
            <a:lvl2pPr>
              <a:lnSpc>
                <a:spcPct val="140000"/>
              </a:lnSpc>
              <a:defRPr sz="2200"/>
            </a:lvl2pPr>
            <a:lvl3pPr>
              <a:lnSpc>
                <a:spcPct val="140000"/>
              </a:lnSpc>
              <a:defRPr sz="2200"/>
            </a:lvl3pPr>
            <a:lvl4pPr>
              <a:lnSpc>
                <a:spcPct val="140000"/>
              </a:lnSpc>
              <a:defRPr sz="2200"/>
            </a:lvl4pPr>
            <a:lvl5pPr>
              <a:lnSpc>
                <a:spcPct val="140000"/>
              </a:lnSpc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6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875" y="1452246"/>
            <a:ext cx="5181600" cy="435133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2875" y="1452246"/>
            <a:ext cx="5181600" cy="435133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82" y="204844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26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78" y="1845870"/>
            <a:ext cx="3374012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4193519" y="1845870"/>
            <a:ext cx="3374012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8"/>
          </p:nvPr>
        </p:nvSpPr>
        <p:spPr>
          <a:xfrm>
            <a:off x="8007651" y="1845870"/>
            <a:ext cx="3374012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8882" y="204844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362679" y="2659261"/>
            <a:ext cx="3374765" cy="3272367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4194311" y="2659261"/>
            <a:ext cx="3374765" cy="3272367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8006884" y="2659261"/>
            <a:ext cx="3374765" cy="3272367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353132" y="857365"/>
            <a:ext cx="9265003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2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6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82" y="204844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15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57365"/>
            <a:ext cx="9265003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56418" y="1920549"/>
            <a:ext cx="3590081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356418" y="3181472"/>
            <a:ext cx="3590081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6"/>
          </p:nvPr>
        </p:nvSpPr>
        <p:spPr>
          <a:xfrm>
            <a:off x="356418" y="4466747"/>
            <a:ext cx="3590081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7"/>
          </p:nvPr>
        </p:nvSpPr>
        <p:spPr>
          <a:xfrm>
            <a:off x="4090141" y="1857049"/>
            <a:ext cx="7255468" cy="862965"/>
          </a:xfrm>
        </p:spPr>
        <p:txBody>
          <a:bodyPr tIns="0" bIns="0" anchor="t" anchorCtr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18"/>
          </p:nvPr>
        </p:nvSpPr>
        <p:spPr>
          <a:xfrm>
            <a:off x="4090141" y="3125663"/>
            <a:ext cx="7255468" cy="879612"/>
          </a:xfrm>
        </p:spPr>
        <p:txBody>
          <a:bodyPr tIns="0" bIns="0" anchor="t" anchorCtr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9"/>
          </p:nvPr>
        </p:nvSpPr>
        <p:spPr>
          <a:xfrm>
            <a:off x="4090141" y="4403210"/>
            <a:ext cx="7255468" cy="1045091"/>
          </a:xfrm>
        </p:spPr>
        <p:txBody>
          <a:bodyPr tIns="0" bIns="0" anchor="t" anchorCtr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1361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ows /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5457" y="4122421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3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241121" y="4122421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3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186784" y="4122421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3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9132445" y="4122421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3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358882" y="206478"/>
            <a:ext cx="9259257" cy="101272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219201"/>
            <a:ext cx="9265003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23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4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12" y="2761674"/>
            <a:ext cx="11247907" cy="603863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70066" y="3385518"/>
            <a:ext cx="11251852" cy="373719"/>
          </a:xfrm>
        </p:spPr>
        <p:txBody>
          <a:bodyPr lIns="91440" tIns="0" rIns="91440" bIns="0" anchor="b" anchorCtr="0">
            <a:noAutofit/>
          </a:bodyPr>
          <a:lstStyle>
            <a:lvl1pPr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4"/>
            <a:ext cx="7927259" cy="420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927258" y="4"/>
            <a:ext cx="1224117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9151373" y="4"/>
            <a:ext cx="2470544" cy="42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621915" y="4"/>
            <a:ext cx="570085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633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3E704-F213-432D-BB6E-F1DED02B8CA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6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8882" y="204844"/>
            <a:ext cx="9259257" cy="657953"/>
          </a:xfrm>
        </p:spPr>
        <p:txBody>
          <a:bodyPr anchor="t">
            <a:noAutofit/>
          </a:bodyPr>
          <a:lstStyle/>
          <a:p>
            <a:r>
              <a:rPr lang="en-US" dirty="0"/>
              <a:t>Agenda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34" y="1869028"/>
            <a:ext cx="9258300" cy="4226983"/>
          </a:xfrm>
        </p:spPr>
        <p:txBody>
          <a:bodyPr>
            <a:normAutofit/>
          </a:bodyPr>
          <a:lstStyle>
            <a:lvl1pPr>
              <a:lnSpc>
                <a:spcPts val="4500"/>
              </a:lnSpc>
              <a:defRPr sz="22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1.</a:t>
            </a:r>
          </a:p>
          <a:p>
            <a:pPr lvl="0"/>
            <a:r>
              <a:rPr lang="en-US" dirty="0"/>
              <a:t>2.</a:t>
            </a:r>
          </a:p>
          <a:p>
            <a:pPr lvl="0"/>
            <a:r>
              <a:rPr lang="en-US" dirty="0"/>
              <a:t>3.</a:t>
            </a:r>
          </a:p>
          <a:p>
            <a:pPr lvl="0"/>
            <a:r>
              <a:rPr lang="en-US" dirty="0"/>
              <a:t>4.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57365"/>
            <a:ext cx="9265003" cy="311037"/>
          </a:xfrm>
        </p:spPr>
        <p:txBody>
          <a:bodyPr lIns="91440" tIns="0" rIns="91440" bIns="0" anchor="b" anchorCtr="0">
            <a:noAutofit/>
          </a:bodyPr>
          <a:lstStyle>
            <a:lvl1pPr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7117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45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324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6" y="3048815"/>
            <a:ext cx="11474248" cy="760372"/>
          </a:xfrm>
        </p:spPr>
        <p:txBody>
          <a:bodyPr anchor="ctr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5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3"/>
            <a:ext cx="850900" cy="34261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951" y="998117"/>
            <a:ext cx="7862324" cy="3401253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spcAft>
                <a:spcPts val="0"/>
              </a:spcAft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3"/>
            <a:ext cx="850900" cy="34261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27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3"/>
            <a:ext cx="850900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951" y="998117"/>
            <a:ext cx="7862324" cy="3401253"/>
          </a:xfrm>
        </p:spPr>
        <p:txBody>
          <a:bodyPr anchor="t">
            <a:noAutofit/>
          </a:bodyPr>
          <a:lstStyle>
            <a:lvl1pPr algn="l"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3"/>
            <a:ext cx="850900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42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973193"/>
            <a:ext cx="850900" cy="3426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951" y="998117"/>
            <a:ext cx="7862324" cy="3401253"/>
          </a:xfrm>
        </p:spPr>
        <p:txBody>
          <a:bodyPr anchor="t">
            <a:noAutofit/>
          </a:bodyPr>
          <a:lstStyle>
            <a:lvl1pPr algn="l"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973193"/>
            <a:ext cx="850900" cy="34261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33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7" y="1696288"/>
            <a:ext cx="11476707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200"/>
            </a:lvl1pPr>
            <a:lvl2pPr>
              <a:lnSpc>
                <a:spcPct val="140000"/>
              </a:lnSpc>
              <a:defRPr sz="2200"/>
            </a:lvl2pPr>
            <a:lvl3pPr>
              <a:lnSpc>
                <a:spcPct val="140000"/>
              </a:lnSpc>
              <a:defRPr sz="2200"/>
            </a:lvl3pPr>
            <a:lvl4pPr>
              <a:lnSpc>
                <a:spcPct val="140000"/>
              </a:lnSpc>
              <a:defRPr sz="2200"/>
            </a:lvl4pPr>
            <a:lvl5pPr>
              <a:lnSpc>
                <a:spcPct val="140000"/>
              </a:lnSpc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9" y="204844"/>
            <a:ext cx="1147424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57365"/>
            <a:ext cx="11479992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97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7" y="1696288"/>
            <a:ext cx="11476707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200"/>
            </a:lvl1pPr>
            <a:lvl2pPr>
              <a:lnSpc>
                <a:spcPct val="140000"/>
              </a:lnSpc>
              <a:defRPr sz="2200"/>
            </a:lvl2pPr>
            <a:lvl3pPr>
              <a:lnSpc>
                <a:spcPct val="140000"/>
              </a:lnSpc>
              <a:defRPr sz="2200"/>
            </a:lvl3pPr>
            <a:lvl4pPr>
              <a:lnSpc>
                <a:spcPct val="140000"/>
              </a:lnSpc>
              <a:defRPr sz="2200"/>
            </a:lvl4pPr>
            <a:lvl5pPr>
              <a:lnSpc>
                <a:spcPct val="140000"/>
              </a:lnSpc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9" y="204844"/>
            <a:ext cx="1147424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57365"/>
            <a:ext cx="11479992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64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3"/>
            </p:custDataLst>
            <p:extLst/>
          </p:nvPr>
        </p:nvGraphicFramePr>
        <p:xfrm>
          <a:off x="2119" y="1590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think-cell Slide" r:id="rId24" imgW="471" imgH="472" progId="TCLayout.ActiveDocument.1">
                  <p:embed/>
                </p:oleObj>
              </mc:Choice>
              <mc:Fallback>
                <p:oleObj name="think-cell Slide" r:id="rId24" imgW="471" imgH="472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119" y="1590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876" y="204831"/>
            <a:ext cx="11474248" cy="76037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425" y="1854339"/>
            <a:ext cx="11476705" cy="42810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3" y="6415345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6858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4" t="25599" r="9369" b="25265"/>
          <a:stretch/>
        </p:blipFill>
        <p:spPr>
          <a:xfrm>
            <a:off x="353888" y="6459799"/>
            <a:ext cx="1314047" cy="23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80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i="0" kern="1200" spc="-20" baseline="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0" indent="0" algn="l" defTabSz="685800" rtl="0" eaLnBrk="1" latinLnBrk="0" hangingPunct="1">
        <a:lnSpc>
          <a:spcPct val="140000"/>
        </a:lnSpc>
        <a:spcBef>
          <a:spcPts val="750"/>
        </a:spcBef>
        <a:buFont typeface="Arial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130969" indent="-126206" algn="l" defTabSz="685800" rtl="0" eaLnBrk="1" latinLnBrk="0" hangingPunct="1">
        <a:lnSpc>
          <a:spcPct val="140000"/>
        </a:lnSpc>
        <a:spcBef>
          <a:spcPts val="375"/>
        </a:spcBef>
        <a:buFont typeface="Arial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302419" indent="-171450" algn="l" defTabSz="685800" rtl="0" eaLnBrk="1" latinLnBrk="0" hangingPunct="1">
        <a:lnSpc>
          <a:spcPct val="140000"/>
        </a:lnSpc>
        <a:spcBef>
          <a:spcPts val="375"/>
        </a:spcBef>
        <a:buFont typeface=".AppleSystemUIFont" charset="-120"/>
        <a:buChar char="−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428625" indent="-132160" algn="l" defTabSz="685800" rtl="0" eaLnBrk="1" latinLnBrk="0" hangingPunct="1">
        <a:lnSpc>
          <a:spcPct val="140000"/>
        </a:lnSpc>
        <a:spcBef>
          <a:spcPts val="375"/>
        </a:spcBef>
        <a:buFont typeface="Arial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560785" indent="-170260" algn="l" defTabSz="685800" rtl="0" eaLnBrk="1" latinLnBrk="0" hangingPunct="1">
        <a:lnSpc>
          <a:spcPct val="140000"/>
        </a:lnSpc>
        <a:spcBef>
          <a:spcPts val="375"/>
        </a:spcBef>
        <a:buFont typeface=".AppleSystemUIFont" charset="-120"/>
        <a:buChar char="−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427">
          <p15:clr>
            <a:srgbClr val="F26B43"/>
          </p15:clr>
        </p15:guide>
        <p15:guide id="2" pos="288">
          <p15:clr>
            <a:srgbClr val="F26B43"/>
          </p15:clr>
        </p15:guide>
        <p15:guide id="3" orient="horz" pos="1361">
          <p15:clr>
            <a:srgbClr val="F26B43"/>
          </p15:clr>
        </p15:guide>
        <p15:guide id="4" orient="horz" pos="4176">
          <p15:clr>
            <a:srgbClr val="F26B43"/>
          </p15:clr>
        </p15:guide>
        <p15:guide id="5" orient="horz" pos="11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381" y="55935"/>
            <a:ext cx="1059974" cy="1001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386" y="16071"/>
            <a:ext cx="209073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0673" y="191937"/>
            <a:ext cx="8012054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ts val="2400"/>
              </a:lnSpc>
              <a:defRPr/>
            </a:pPr>
            <a:r>
              <a:rPr lang="en-US" sz="2800" b="1" dirty="0">
                <a:latin typeface="+mj-lt"/>
                <a:ea typeface="ＭＳ Ｐゴシック" pitchFamily="34" charset="-128"/>
                <a:cs typeface="+mj-cs"/>
              </a:rPr>
              <a:t>Women in Finance Charter - 2018</a:t>
            </a:r>
            <a:endParaRPr lang="en-US" sz="2800" b="1" kern="0" dirty="0">
              <a:latin typeface="+mj-lt"/>
              <a:ea typeface="ＭＳ Ｐゴシック" charset="-128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-767318" y="3782962"/>
            <a:ext cx="5035947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DEVELOP              ENGAGE                HIRE</a:t>
            </a:r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2233593" y="1057767"/>
            <a:ext cx="1400175" cy="177909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GB" sz="800" b="1" u="sng" dirty="0"/>
              <a:t>2018 Target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Female representation for every role advertised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100% unbiased resourcing practices including equal opportunities, gender mixed agencies, mix of female and male assessors, and recruitment training for hiring managers</a:t>
            </a:r>
          </a:p>
          <a:p>
            <a:endParaRPr lang="en-GB" sz="800" dirty="0"/>
          </a:p>
          <a:p>
            <a:endParaRPr lang="en-GB" sz="800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799" y="1057080"/>
            <a:ext cx="3356354" cy="177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>
            <a:spLocks/>
          </p:cNvSpPr>
          <p:nvPr/>
        </p:nvSpPr>
        <p:spPr>
          <a:xfrm>
            <a:off x="2233596" y="2964745"/>
            <a:ext cx="1400175" cy="17677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800" b="1" u="sng" dirty="0"/>
              <a:t>2018 Target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Target of 50/50 split of male and female employees within the UK Branch.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Target of 50% female leaders and GG13 and above within the UK Branch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endParaRPr lang="en-GB" sz="800" dirty="0"/>
          </a:p>
          <a:p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2233594" y="4850347"/>
            <a:ext cx="1400175" cy="17677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800" b="1" u="sng" dirty="0"/>
              <a:t>2018 Target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Target 50% women in Exec-1 Accelerate and Progression Talent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Target of 50/50 split of male/female attendance at developmental events and training</a:t>
            </a:r>
          </a:p>
          <a:p>
            <a:endParaRPr lang="en-GB" sz="800" dirty="0"/>
          </a:p>
          <a:p>
            <a:endParaRPr lang="en-GB" sz="800" dirty="0"/>
          </a:p>
          <a:p>
            <a:endParaRPr lang="en-GB" sz="8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752" y="1057767"/>
            <a:ext cx="3330059" cy="1779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799" y="2964745"/>
            <a:ext cx="3357324" cy="176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799" y="4872520"/>
            <a:ext cx="3357324" cy="1756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91D983B8-EC37-4756-86CE-1CCF2E8DAB4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57131" y="2953356"/>
            <a:ext cx="3337767" cy="177909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A09FA90-1598-46E4-8900-ECD634F5DC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47752" y="4850347"/>
            <a:ext cx="3347145" cy="17790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33596" y="761849"/>
            <a:ext cx="1400172" cy="206980"/>
          </a:xfrm>
          <a:prstGeom prst="rect">
            <a:avLst/>
          </a:prstGeom>
          <a:noFill/>
        </p:spPr>
        <p:txBody>
          <a:bodyPr wrap="square" lIns="91440" tIns="0" rIns="91440" bIns="0" rtlCol="0">
            <a:noAutofit/>
          </a:bodyPr>
          <a:lstStyle/>
          <a:p>
            <a:r>
              <a:rPr lang="en-GB" dirty="0" smtClean="0"/>
              <a:t>GOAL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86168" y="761849"/>
            <a:ext cx="1400172" cy="206980"/>
          </a:xfrm>
          <a:prstGeom prst="rect">
            <a:avLst/>
          </a:prstGeom>
          <a:noFill/>
        </p:spPr>
        <p:txBody>
          <a:bodyPr wrap="square" lIns="91440" tIns="0" rIns="91440" bIns="0" rtlCol="0">
            <a:noAutofit/>
          </a:bodyPr>
          <a:lstStyle/>
          <a:p>
            <a:r>
              <a:rPr lang="en-GB" dirty="0" smtClean="0"/>
              <a:t>RESULTS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737328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Default Theme">
  <a:themeElements>
    <a:clrScheme name="MetLife v2">
      <a:dk1>
        <a:srgbClr val="000000"/>
      </a:dk1>
      <a:lt1>
        <a:srgbClr val="FFFFFF"/>
      </a:lt1>
      <a:dk2>
        <a:srgbClr val="DB0A5B"/>
      </a:dk2>
      <a:lt2>
        <a:srgbClr val="6025A9"/>
      </a:lt2>
      <a:accent1>
        <a:srgbClr val="A3CE4E"/>
      </a:accent1>
      <a:accent2>
        <a:srgbClr val="0090DA"/>
      </a:accent2>
      <a:accent3>
        <a:srgbClr val="0061A0"/>
      </a:accent3>
      <a:accent4>
        <a:srgbClr val="FFC600"/>
      </a:accent4>
      <a:accent5>
        <a:srgbClr val="00A3AD"/>
      </a:accent5>
      <a:accent6>
        <a:srgbClr val="75787B"/>
      </a:accent6>
      <a:hlink>
        <a:srgbClr val="0563C1"/>
      </a:hlink>
      <a:folHlink>
        <a:srgbClr val="954F72"/>
      </a:folHlink>
    </a:clrScheme>
    <a:fontScheme name="MetLife v2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1440" tIns="0" rIns="91440" bIns="0" rtlCol="0">
        <a:noAutofit/>
      </a:bodyPr>
      <a:lstStyle>
        <a:defPPr>
          <a:defRPr sz="2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100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1_Default Theme</vt:lpstr>
      <vt:lpstr>think-cell Slide</vt:lpstr>
      <vt:lpstr>PowerPoint Presentation</vt:lpstr>
    </vt:vector>
  </TitlesOfParts>
  <Company>Meteurope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Executive Committee</dc:title>
  <dc:creator>Murray, Rebecca</dc:creator>
  <cp:lastModifiedBy>Parmar, Dipesh</cp:lastModifiedBy>
  <cp:revision>67</cp:revision>
  <cp:lastPrinted>2017-05-31T14:45:42Z</cp:lastPrinted>
  <dcterms:created xsi:type="dcterms:W3CDTF">2017-05-04T11:43:40Z</dcterms:created>
  <dcterms:modified xsi:type="dcterms:W3CDTF">2019-07-18T13:15:45Z</dcterms:modified>
</cp:coreProperties>
</file>