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1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on, Ryan" initials="PR" lastIdx="1" clrIdx="0">
    <p:extLst>
      <p:ext uri="{19B8F6BF-5375-455C-9EA6-DF929625EA0E}">
        <p15:presenceInfo xmlns:p15="http://schemas.microsoft.com/office/powerpoint/2012/main" userId="S::ryan.preston@metlife.com::d881c2f4-0196-4140-a089-10a3eb1a97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D"/>
    <a:srgbClr val="0061A0"/>
    <a:srgbClr val="E46B95"/>
    <a:srgbClr val="E5B2CF"/>
    <a:srgbClr val="00859B"/>
    <a:srgbClr val="00A78E"/>
    <a:srgbClr val="66CABB"/>
    <a:srgbClr val="B2DAE1"/>
    <a:srgbClr val="F9F9F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7" autoAdjust="0"/>
    <p:restoredTop sz="96357" autoAdjust="0"/>
  </p:normalViewPr>
  <p:slideViewPr>
    <p:cSldViewPr snapToGrid="0">
      <p:cViewPr>
        <p:scale>
          <a:sx n="100" d="100"/>
          <a:sy n="100" d="100"/>
        </p:scale>
        <p:origin x="1356" y="30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2312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 smtClean="0">
                <a:latin typeface="Arial" charset="0"/>
                <a:cs typeface="Arial" charset="0"/>
              </a:rPr>
              <a:t>7/6/2020</a:t>
            </a:fld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 smtClean="0">
                <a:latin typeface="Arial" charset="0"/>
                <a:cs typeface="Arial" charset="0"/>
              </a:rPr>
              <a:t>‹#›</a:t>
            </a:fld>
            <a:endParaRPr lang="en-US" sz="1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EC2C7003-A6A9-A249-88AD-8CFDA7DED64B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32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57338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70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50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D4629-B2F8-DD40-968A-B631872631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8352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97725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8944" y="1504121"/>
            <a:ext cx="2910508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Opposing ideas </a:t>
            </a:r>
            <a:br>
              <a:rPr lang="en-US" dirty="0"/>
            </a:br>
            <a:r>
              <a:rPr lang="en-US" dirty="0"/>
              <a:t>with statements supported by graphics/images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7725" y="1504121"/>
            <a:ext cx="2907792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2pPr>
            <a:lvl3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3pPr>
            <a:lvl4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4pPr>
            <a:lvl5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5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Opposing ideas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F153760-0266-D144-95C5-71B72E3DF8A8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48391368-8E4D-9147-B145-DF1372B4EE6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80101C57-35E1-494B-BF13-8B3A6E812463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091383-DEC4-204D-8A36-56BD8FFBC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4918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03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620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05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899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6092757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53737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 with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85489" y="0"/>
            <a:ext cx="61033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95ED186-43FB-524C-BA1D-FE9206B5EE21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644EB67-7A01-0445-BE7F-7139E2D0ADE7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B138C220-F154-1547-B8B8-038AF7C8FDEE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0768B1-8C76-EF4E-AD7C-DD7331E615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198" y="1371600"/>
            <a:ext cx="840934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08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841248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72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2B09D78D-265C-6040-B686-E6DCD4807E7C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4247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92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3"/>
            <a:ext cx="12188824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748" y="947521"/>
            <a:ext cx="2313806" cy="1593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720027" y="674177"/>
            <a:ext cx="2933353" cy="5201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444059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925194" y="6444059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9148990" y="6444059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1618889" y="6444059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43855" y="3704884"/>
            <a:ext cx="10858692" cy="774216"/>
          </a:xfrm>
        </p:spPr>
        <p:txBody>
          <a:bodyPr lIns="0" rIns="0" anchor="b">
            <a:noAutofit/>
          </a:bodyPr>
          <a:lstStyle>
            <a:lvl1pPr algn="l">
              <a:lnSpc>
                <a:spcPct val="100000"/>
              </a:lnSpc>
              <a:defRPr sz="2999" spc="-2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3849" y="4577048"/>
            <a:ext cx="6313939" cy="3251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99" b="1" i="0">
                <a:solidFill>
                  <a:schemeClr val="tx1"/>
                </a:solidFill>
              </a:defRPr>
            </a:lvl1pPr>
            <a:lvl2pPr marL="342797" indent="0" algn="ctr">
              <a:buNone/>
              <a:defRPr sz="1500"/>
            </a:lvl2pPr>
            <a:lvl3pPr marL="685594" indent="0" algn="ctr">
              <a:buNone/>
              <a:defRPr sz="1400"/>
            </a:lvl3pPr>
            <a:lvl4pPr marL="1028391" indent="0" algn="ctr">
              <a:buNone/>
              <a:defRPr sz="1200"/>
            </a:lvl4pPr>
            <a:lvl5pPr marL="1371189" indent="0" algn="ctr">
              <a:buNone/>
              <a:defRPr sz="1200"/>
            </a:lvl5pPr>
            <a:lvl6pPr marL="1713986" indent="0" algn="ctr">
              <a:buNone/>
              <a:defRPr sz="1200"/>
            </a:lvl6pPr>
            <a:lvl7pPr marL="2056783" indent="0" algn="ctr">
              <a:buNone/>
              <a:defRPr sz="1200"/>
            </a:lvl7pPr>
            <a:lvl8pPr marL="2399580" indent="0" algn="ctr">
              <a:buNone/>
              <a:defRPr sz="1200"/>
            </a:lvl8pPr>
            <a:lvl9pPr marL="2742377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2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3849" y="4953003"/>
            <a:ext cx="6313939" cy="29845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3848" y="5314947"/>
            <a:ext cx="6313939" cy="292107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9823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15" y="2761675"/>
            <a:ext cx="11244978" cy="603863"/>
          </a:xfrm>
        </p:spPr>
        <p:txBody>
          <a:bodyPr anchor="t">
            <a:normAutofit/>
          </a:bodyPr>
          <a:lstStyle>
            <a:lvl1pPr>
              <a:defRPr sz="29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9970" y="3385519"/>
            <a:ext cx="11248922" cy="373719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5194" y="5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148990" y="5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618889" y="5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10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740" y="1869028"/>
            <a:ext cx="9255889" cy="4226983"/>
          </a:xfrm>
        </p:spPr>
        <p:txBody>
          <a:bodyPr>
            <a:normAutofit/>
          </a:bodyPr>
          <a:lstStyle>
            <a:lvl1pPr>
              <a:lnSpc>
                <a:spcPts val="4499"/>
              </a:lnSpc>
              <a:defRPr sz="2199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1.</a:t>
            </a:r>
          </a:p>
          <a:p>
            <a:pPr lvl="0"/>
            <a:r>
              <a:rPr lang="en-US" dirty="0"/>
              <a:t>2.</a:t>
            </a:r>
          </a:p>
          <a:p>
            <a:pPr lvl="0"/>
            <a:r>
              <a:rPr lang="en-US" dirty="0"/>
              <a:t>3.</a:t>
            </a:r>
          </a:p>
          <a:p>
            <a:pPr lvl="0"/>
            <a:r>
              <a:rPr lang="en-US" dirty="0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20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45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6324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3" y="3048815"/>
            <a:ext cx="11471260" cy="760372"/>
          </a:xfrm>
        </p:spPr>
        <p:txBody>
          <a:bodyPr anchor="ctr"/>
          <a:lstStyle>
            <a:lvl1pPr>
              <a:defRPr sz="279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46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18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782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32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14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32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59310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15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Slide" r:id="rId4" imgW="471" imgH="472" progId="TCLayout.ActiveDocument.1">
                  <p:embed/>
                </p:oleObj>
              </mc:Choice>
              <mc:Fallback>
                <p:oleObj name="think-cell Slide" r:id="rId4" imgW="471" imgH="472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664026"/>
            <a:ext cx="11478377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3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5" y="1977243"/>
            <a:ext cx="114750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61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549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029" y="1032011"/>
            <a:ext cx="1825428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254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2183" y="1032011"/>
            <a:ext cx="1808761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2746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66757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25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89757" y="1433889"/>
            <a:ext cx="18297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124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2746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89757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534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0939" y="1020719"/>
            <a:ext cx="1858977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741" y="1032011"/>
            <a:ext cx="1855562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3631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3836" y="1032011"/>
            <a:ext cx="1858977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8246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5553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96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81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392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51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5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2427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5566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585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321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479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73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56326" y="1920550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56326" y="3181472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56326" y="4466748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4089076" y="1857050"/>
            <a:ext cx="7253579" cy="862965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4089076" y="3125663"/>
            <a:ext cx="7253579" cy="879612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089076" y="4403211"/>
            <a:ext cx="7253579" cy="1045091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653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381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0278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5174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0067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6479"/>
            <a:ext cx="9256846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1219202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63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E704-F213-432D-BB6E-F1DED02B8CA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57338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69F17-56A0-BB4D-AC17-65EDADA7B8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59310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11274552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7EE6175-3C10-4349-90EA-276AA47F3390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50388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62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4245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886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image" Target="../media/image4.jpeg"/><Relationship Id="rId3" Type="http://schemas.openxmlformats.org/officeDocument/2006/relationships/slideLayout" Target="../slideLayouts/slideLayout2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6013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1276013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7BBFEA55-E6CB-FA4D-A342-CAA145C6F31A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40" r:id="rId2"/>
    <p:sldLayoutId id="2147483716" r:id="rId3"/>
    <p:sldLayoutId id="2147483736" r:id="rId4"/>
    <p:sldLayoutId id="2147483735" r:id="rId5"/>
    <p:sldLayoutId id="2147483661" r:id="rId6"/>
    <p:sldLayoutId id="2147483734" r:id="rId7"/>
    <p:sldLayoutId id="2147483705" r:id="rId8"/>
    <p:sldLayoutId id="2147483707" r:id="rId9"/>
    <p:sldLayoutId id="2147483722" r:id="rId10"/>
    <p:sldLayoutId id="2147483694" r:id="rId11"/>
    <p:sldLayoutId id="2147483737" r:id="rId12"/>
    <p:sldLayoutId id="2147483739" r:id="rId13"/>
    <p:sldLayoutId id="2147483695" r:id="rId14"/>
    <p:sldLayoutId id="2147483696" r:id="rId15"/>
    <p:sldLayoutId id="2147483698" r:id="rId16"/>
    <p:sldLayoutId id="2147483738" r:id="rId17"/>
    <p:sldLayoutId id="2147483701" r:id="rId18"/>
    <p:sldLayoutId id="2147483729" r:id="rId19"/>
    <p:sldLayoutId id="2147483655" r:id="rId20"/>
    <p:sldLayoutId id="2147483703" r:id="rId2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orient="horz" pos="3912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pos="287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791" userDrawn="1">
          <p15:clr>
            <a:srgbClr val="F26B43"/>
          </p15:clr>
        </p15:guide>
        <p15:guide id="8" pos="887" userDrawn="1">
          <p15:clr>
            <a:srgbClr val="F26B43"/>
          </p15:clr>
        </p15:guide>
        <p15:guide id="9" pos="1391" userDrawn="1">
          <p15:clr>
            <a:srgbClr val="F26B43"/>
          </p15:clr>
        </p15:guide>
        <p15:guide id="10" pos="1487" userDrawn="1">
          <p15:clr>
            <a:srgbClr val="F26B43"/>
          </p15:clr>
        </p15:guide>
        <p15:guide id="11" pos="1991" userDrawn="1">
          <p15:clr>
            <a:srgbClr val="F26B43"/>
          </p15:clr>
        </p15:guide>
        <p15:guide id="12" pos="2087" userDrawn="1">
          <p15:clr>
            <a:srgbClr val="F26B43"/>
          </p15:clr>
        </p15:guide>
        <p15:guide id="13" pos="2591" userDrawn="1">
          <p15:clr>
            <a:srgbClr val="F26B43"/>
          </p15:clr>
        </p15:guide>
        <p15:guide id="14" pos="2687" userDrawn="1">
          <p15:clr>
            <a:srgbClr val="F26B43"/>
          </p15:clr>
        </p15:guide>
        <p15:guide id="15" pos="3191" userDrawn="1">
          <p15:clr>
            <a:srgbClr val="F26B43"/>
          </p15:clr>
        </p15:guide>
        <p15:guide id="16" pos="3263" userDrawn="1">
          <p15:clr>
            <a:srgbClr val="F26B43"/>
          </p15:clr>
        </p15:guide>
        <p15:guide id="17" pos="3791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391" userDrawn="1">
          <p15:clr>
            <a:srgbClr val="F26B43"/>
          </p15:clr>
        </p15:guide>
        <p15:guide id="20" pos="4487" userDrawn="1">
          <p15:clr>
            <a:srgbClr val="F26B43"/>
          </p15:clr>
        </p15:guide>
        <p15:guide id="21" pos="4991" userDrawn="1">
          <p15:clr>
            <a:srgbClr val="F26B43"/>
          </p15:clr>
        </p15:guide>
        <p15:guide id="22" pos="5087" userDrawn="1">
          <p15:clr>
            <a:srgbClr val="F26B43"/>
          </p15:clr>
        </p15:guide>
        <p15:guide id="23" pos="5591" userDrawn="1">
          <p15:clr>
            <a:srgbClr val="F26B43"/>
          </p15:clr>
        </p15:guide>
        <p15:guide id="24" pos="5663" userDrawn="1">
          <p15:clr>
            <a:srgbClr val="F26B43"/>
          </p15:clr>
        </p15:guide>
        <p15:guide id="25" pos="6191" userDrawn="1">
          <p15:clr>
            <a:srgbClr val="F26B43"/>
          </p15:clr>
        </p15:guide>
        <p15:guide id="26" pos="6263" userDrawn="1">
          <p15:clr>
            <a:srgbClr val="F26B43"/>
          </p15:clr>
        </p15:guide>
        <p15:guide id="27" pos="6791" userDrawn="1">
          <p15:clr>
            <a:srgbClr val="F26B43"/>
          </p15:clr>
        </p15:guide>
        <p15:guide id="28" pos="6863" userDrawn="1">
          <p15:clr>
            <a:srgbClr val="F26B43"/>
          </p15:clr>
        </p15:guide>
        <p15:guide id="29" orient="horz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3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24" imgW="471" imgH="472" progId="TCLayout.ActiveDocument.1">
                  <p:embed/>
                </p:oleObj>
              </mc:Choice>
              <mc:Fallback>
                <p:oleObj name="think-cell Slide" r:id="rId24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83" y="204831"/>
            <a:ext cx="11471260" cy="7603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333" y="1854339"/>
            <a:ext cx="11473716" cy="4281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9502" y="6415346"/>
            <a:ext cx="90433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594"/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685594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353796" y="6459799"/>
            <a:ext cx="1313705" cy="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</p:sldLayoutIdLst>
  <p:hf hdr="0" ftr="0" dt="0"/>
  <p:txStyles>
    <p:titleStyle>
      <a:lvl1pPr algn="l" defTabSz="685594" rtl="0" eaLnBrk="1" latinLnBrk="0" hangingPunct="1">
        <a:lnSpc>
          <a:spcPct val="90000"/>
        </a:lnSpc>
        <a:spcBef>
          <a:spcPct val="0"/>
        </a:spcBef>
        <a:buNone/>
        <a:defRPr sz="2799" b="1" i="0" kern="1200" spc="-20" baseline="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685594" rtl="0" eaLnBrk="1" latinLnBrk="0" hangingPunct="1">
        <a:lnSpc>
          <a:spcPct val="140000"/>
        </a:lnSpc>
        <a:spcBef>
          <a:spcPts val="750"/>
        </a:spcBef>
        <a:buFont typeface="Arial"/>
        <a:buNone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130930" indent="-126168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2pPr>
      <a:lvl3pPr marL="302328" indent="-17139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3pPr>
      <a:lvl4pPr marL="428496" indent="-132120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4pPr>
      <a:lvl5pPr marL="560617" indent="-17020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5pPr>
      <a:lvl6pPr marL="1885384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978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776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4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1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89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86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83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58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37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- 2019 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767118" y="3782870"/>
            <a:ext cx="5034636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defTabSz="914126">
              <a:defRPr/>
            </a:pPr>
            <a:r>
              <a:rPr lang="en-GB" sz="1799" dirty="0">
                <a:solidFill>
                  <a:srgbClr val="000000"/>
                </a:solidFill>
                <a:latin typeface="Arial"/>
              </a:rPr>
              <a:t>DEVELOP              ENGAGE                HIRE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2233012" y="1058384"/>
            <a:ext cx="1399810" cy="17786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  <a:latin typeface="Arial"/>
              </a:rPr>
              <a:t>2019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  <a:latin typeface="Arial"/>
              </a:rPr>
              <a:t>Female representation for every role advertised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  <a:latin typeface="Arial"/>
              </a:rPr>
              <a:t>100% unbiased resourcing practices including equal opportunities, gender mixed agencies, mix of female and male assessors, and recruitment training for hiring managers</a:t>
            </a:r>
          </a:p>
          <a:p>
            <a:pPr defTabSz="914126"/>
            <a:endParaRPr lang="en-GB" sz="800" dirty="0">
              <a:solidFill>
                <a:srgbClr val="000000"/>
              </a:solidFill>
              <a:latin typeface="Arial"/>
            </a:endParaRPr>
          </a:p>
          <a:p>
            <a:pPr defTabSz="914126"/>
            <a:endParaRPr lang="en-GB" sz="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2233015" y="2964866"/>
            <a:ext cx="1399810" cy="17672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  <a:latin typeface="Arial"/>
              </a:rPr>
              <a:t>2019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  <a:latin typeface="Arial"/>
              </a:rPr>
              <a:t>Target of 50/50 split of male and female employees within the UK Branch.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rgbClr val="000000"/>
                </a:solidFill>
                <a:latin typeface="Arial"/>
              </a:rPr>
              <a:t>Target of 50% female leaders and GG13 and above within the UK Branch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Arial"/>
            </a:endParaRPr>
          </a:p>
          <a:p>
            <a:pPr defTabSz="914126"/>
            <a:endParaRPr lang="en-GB" sz="800" dirty="0">
              <a:solidFill>
                <a:srgbClr val="000000"/>
              </a:solidFill>
              <a:latin typeface="Arial"/>
            </a:endParaRPr>
          </a:p>
          <a:p>
            <a:pPr defTabSz="914126"/>
            <a:endParaRPr lang="en-GB" sz="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233013" y="4849977"/>
            <a:ext cx="1399810" cy="176724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800" b="1" u="sng" dirty="0">
                <a:solidFill>
                  <a:srgbClr val="000000"/>
                </a:solidFill>
                <a:latin typeface="Arial"/>
              </a:rPr>
              <a:t>2019 Target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50% women in Exec-1 Accelerate and Progression Talent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Target of 50/50 split of male/female attendance at developmental events and training</a:t>
            </a:r>
          </a:p>
          <a:p>
            <a:pPr defTabSz="914126"/>
            <a:endParaRPr lang="en-GB" sz="800" dirty="0">
              <a:solidFill>
                <a:srgbClr val="000000"/>
              </a:solidFill>
              <a:latin typeface="Arial"/>
            </a:endParaRPr>
          </a:p>
          <a:p>
            <a:pPr defTabSz="914126"/>
            <a:endParaRPr lang="en-GB" sz="800" dirty="0">
              <a:solidFill>
                <a:srgbClr val="000000"/>
              </a:solidFill>
              <a:latin typeface="Arial"/>
            </a:endParaRPr>
          </a:p>
          <a:p>
            <a:pPr defTabSz="914126"/>
            <a:endParaRPr lang="en-GB" sz="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3014" y="762544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85182" y="762544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68BD0C-77C5-434E-8FA2-5D02B8B9A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4885" y="4849977"/>
            <a:ext cx="3327771" cy="17672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46A7F5-3034-4302-B20C-F04175159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7052" y="4849975"/>
            <a:ext cx="3346816" cy="17672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CA2900-4A1D-4558-A4DA-EDB883C1AC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4885" y="2953481"/>
            <a:ext cx="3327771" cy="17672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DCCDB5-8667-4AB8-B10C-999C8C85FC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6774" y="2964019"/>
            <a:ext cx="3357093" cy="1774522"/>
          </a:xfrm>
          <a:prstGeom prst="rect">
            <a:avLst/>
          </a:prstGeom>
        </p:spPr>
      </p:pic>
      <p:pic>
        <p:nvPicPr>
          <p:cNvPr id="20" name="Picture 15">
            <a:extLst>
              <a:ext uri="{FF2B5EF4-FFF2-40B4-BE49-F238E27FC236}">
                <a16:creationId xmlns:a16="http://schemas.microsoft.com/office/drawing/2014/main" id="{232963D6-0ED4-4C25-A9E7-6151371DE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386" y="16071"/>
            <a:ext cx="2090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9104D80-9514-4453-84B0-D07D1E5948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7052" y="1052973"/>
            <a:ext cx="3346815" cy="177863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A154674-CA9B-4FC7-8F46-29DC66F1C8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4886" y="1039663"/>
            <a:ext cx="3327770" cy="179194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73732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etLife v2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MetLife v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17355</TotalTime>
  <Words>102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.AppleSystemUIFont</vt:lpstr>
      <vt:lpstr>Arial</vt:lpstr>
      <vt:lpstr>Calibri</vt:lpstr>
      <vt:lpstr>Georgia</vt:lpstr>
      <vt:lpstr>Georgia Bold</vt:lpstr>
      <vt:lpstr>Lucida Grande</vt:lpstr>
      <vt:lpstr>MetLife Circular</vt:lpstr>
      <vt:lpstr>Default Theme</vt:lpstr>
      <vt:lpstr>1_Default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Warren</dc:creator>
  <cp:lastModifiedBy>Slaven, Emily</cp:lastModifiedBy>
  <cp:revision>415</cp:revision>
  <cp:lastPrinted>2017-12-21T22:19:51Z</cp:lastPrinted>
  <dcterms:created xsi:type="dcterms:W3CDTF">2017-02-15T20:37:04Z</dcterms:created>
  <dcterms:modified xsi:type="dcterms:W3CDTF">2020-07-06T13:11:28Z</dcterms:modified>
</cp:coreProperties>
</file>