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5"/>
  </p:sldMasterIdLst>
  <p:notesMasterIdLst>
    <p:notesMasterId r:id="rId11"/>
  </p:notesMasterIdLst>
  <p:handoutMasterIdLst>
    <p:handoutMasterId r:id="rId12"/>
  </p:handoutMasterIdLst>
  <p:sldIdLst>
    <p:sldId id="272" r:id="rId6"/>
    <p:sldId id="268" r:id="rId7"/>
    <p:sldId id="269" r:id="rId8"/>
    <p:sldId id="270" r:id="rId9"/>
    <p:sldId id="271"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38B046-529A-49D2-8138-052B8BA94088}">
          <p14:sldIdLst>
            <p14:sldId id="272"/>
            <p14:sldId id="268"/>
            <p14:sldId id="269"/>
            <p14:sldId id="270"/>
            <p14:sldId id="2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19C10A-6BE8-DDA5-71FC-44FE5A3C6430}" name="David Silverman" initials="DS" userId="S::david@sixteenbynine.co.uk::19b99bf6-dc62-4e19-8e67-dfb83e9246cb" providerId="AD"/>
  <p188:author id="{16373516-4B78-003D-3BB0-6CA961C15411}" name="Snape, Laura" initials="LS" userId="S::laura.snape@metlife.com::f222f6b4-3619-4130-81d1-c8782a51e3b1" providerId="AD"/>
  <p188:author id="{9004C126-4A3E-7AF5-7627-46C82F9080EA}" name="Alex Rawlins" initials="AR" userId="S::alex@sixteenbynine.co.uk::a44486db-c7f5-4387-b4dd-0a8b5a93ba40" providerId="AD"/>
  <p188:author id="{B4EFAF3F-5771-5FC7-40B7-41180CC7BDE9}" name="Anna Fuller" initials="AF" userId="S::anna@sixteenbynine.co.uk::4a9c8e6d-f358-46c6-9f11-93e0b034d838" providerId="AD"/>
  <p188:author id="{5CBAB065-041A-0F07-72CA-96C499644F3D}" name="Priya Chauhan" initials="PC" userId="S::priya@sixteenbynine.co.uk::2cbc7f6b-1ec5-41db-8944-ebca5d00ded0" providerId="AD"/>
  <p188:author id="{D749B674-D183-FEEA-52B8-F0D72EFBDB2F}" name="Finn, Josh" initials="FJ" userId="S::josh.finn@metlife.com::ca92b4ad-997c-427e-be80-a9f19a41fe82" providerId="AD"/>
  <p188:author id="{D45FEF9C-CA4B-477A-574A-6845D0502CAC}" name="Abi Fern" initials="AF" userId="S::abi@sixteenbynine.co.uk::eea4bca5-097a-4545-b600-94a286e9a8f7" providerId="AD"/>
  <p188:author id="{58E5B89F-A191-833F-4458-3F451EE86F4D}" name="Slater, James" initials="SJ" userId="S::james.slater@metlife.com::ed78b045-55b9-4fe8-a49d-fa14b5f82f86" providerId="AD"/>
  <p188:author id="{149199A9-B67C-6FF6-4F13-4DDEF04E093D}" name="Alex Rawlins" initials="AR" userId="Alex Rawlins" providerId="None"/>
  <p188:author id="{41A870AD-3AAE-8AC6-52D4-51B87031918D}" name="Finch, Kane" initials="FK" userId="S::kane.finch@metlife.com::9c1f8ce8-f421-463f-85a1-551eb5e54809" providerId="AD"/>
  <p188:author id="{2B39B8AD-5EC8-59D2-0808-156F8668DED7}" name="Smith, Stephen" initials="SS" userId="S::stephen.smith1@metlife.com::88c0b005-cf43-4b25-a9fe-5b860719cc7a" providerId="AD"/>
  <p188:author id="{A0D5CCB4-77C4-B755-E4FB-9715B2A2809E}" name="Olivia Lawson" initials="OL" userId="S::olivia@sixteenbynine.co.uk::b6797c46-7c8f-4490-9123-c4641910e34a" providerId="AD"/>
  <p188:author id="{03C92EBA-32F1-DA02-9921-34FAB5E89074}" name="Olivia Buckley" initials="OB" userId="S::olivia_sixteenbynine.co.uk#ext#@metlife.onmicrosoft.com::51f839d2-1238-4ae5-874c-82bbb84167c2" providerId="AD"/>
  <p188:author id="{76C795F3-4CF6-64F7-003D-A8C94307BCCC}" name="Sharon Lee" initials="SL" userId="S::sharon@sixteenbynine.co.uk::c5ffb702-3e90-4c4a-9777-a725ea4009d6" providerId="AD"/>
  <p188:author id="{5EB458F8-4E45-290F-61BE-114F020CA1AD}" name="Kate Whitelock" initials="KW" userId="S::kate_yulife.com#ext#@metlife.onmicrosoft.com::20a7f851-443d-42ca-b32e-1f0cb04b07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a:srgbClr val="40B0C2"/>
    <a:srgbClr val="E4F7FD"/>
    <a:srgbClr val="F52B39"/>
    <a:srgbClr val="F75E68"/>
    <a:srgbClr val="008E84"/>
    <a:srgbClr val="0195A5"/>
    <a:srgbClr val="00458A"/>
    <a:srgbClr val="005FC0"/>
    <a:srgbClr val="FFC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5" autoAdjust="0"/>
    <p:restoredTop sz="94690" autoAdjust="0"/>
  </p:normalViewPr>
  <p:slideViewPr>
    <p:cSldViewPr snapToGrid="0">
      <p:cViewPr varScale="1">
        <p:scale>
          <a:sx n="106" d="100"/>
          <a:sy n="106" d="100"/>
        </p:scale>
        <p:origin x="6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335532-C8BB-6E38-82DB-A2CF77F8D2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90877AE-29CF-A264-E1FA-F81033A0CE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42E90F-D63A-483C-8D04-2389C7865609}" type="datetimeFigureOut">
              <a:rPr lang="en-GB" smtClean="0"/>
              <a:t>17/04/2026</a:t>
            </a:fld>
            <a:endParaRPr lang="en-GB"/>
          </a:p>
        </p:txBody>
      </p:sp>
      <p:sp>
        <p:nvSpPr>
          <p:cNvPr id="4" name="Footer Placeholder 3">
            <a:extLst>
              <a:ext uri="{FF2B5EF4-FFF2-40B4-BE49-F238E27FC236}">
                <a16:creationId xmlns:a16="http://schemas.microsoft.com/office/drawing/2014/main" id="{E1704C87-4442-E947-DB32-8EE0AA247C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71C6BC7-0D70-C405-5DAD-31D34B2C30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F0CD01-5BDE-4983-BA03-B2EE49C489AE}" type="slidenum">
              <a:rPr lang="en-GB" smtClean="0"/>
              <a:t>‹#›</a:t>
            </a:fld>
            <a:endParaRPr lang="en-GB"/>
          </a:p>
        </p:txBody>
      </p:sp>
    </p:spTree>
    <p:extLst>
      <p:ext uri="{BB962C8B-B14F-4D97-AF65-F5344CB8AC3E}">
        <p14:creationId xmlns:p14="http://schemas.microsoft.com/office/powerpoint/2010/main" val="4086084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3573E-AE1B-4593-9715-17C9C79D73A7}" type="datetimeFigureOut">
              <a:rPr lang="en-GB" smtClean="0"/>
              <a:t>17/04/2026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DD52A-D9A0-4E8D-8795-897BC7E2DA66}" type="slidenum">
              <a:rPr lang="en-GB" smtClean="0"/>
              <a:t>‹#›</a:t>
            </a:fld>
            <a:endParaRPr lang="en-GB"/>
          </a:p>
        </p:txBody>
      </p:sp>
    </p:spTree>
    <p:extLst>
      <p:ext uri="{BB962C8B-B14F-4D97-AF65-F5344CB8AC3E}">
        <p14:creationId xmlns:p14="http://schemas.microsoft.com/office/powerpoint/2010/main" val="367687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6499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05D47-6970-87B1-4C78-EC6A4F76EEAE}"/>
              </a:ext>
            </a:extLst>
          </p:cNvPr>
          <p:cNvSpPr>
            <a:spLocks noGrp="1"/>
          </p:cNvSpPr>
          <p:nvPr>
            <p:ph type="title"/>
          </p:nvPr>
        </p:nvSpPr>
        <p:spPr>
          <a:xfrm>
            <a:off x="392551" y="680029"/>
            <a:ext cx="10515600" cy="650875"/>
          </a:xfrm>
          <a:prstGeom prst="rect">
            <a:avLst/>
          </a:prstGeom>
        </p:spPr>
        <p:txBody>
          <a:bodyPr vert="horz" lIns="0" tIns="0" rIns="0" bIns="0" rtlCol="0" anchor="t" anchorCtr="0">
            <a:noAutofit/>
          </a:bodyPr>
          <a:lstStyle/>
          <a:p>
            <a:r>
              <a:rPr lang="en-US"/>
              <a:t>Click to edit Master title style</a:t>
            </a:r>
            <a:br>
              <a:rPr lang="en-US"/>
            </a:br>
            <a:endParaRPr lang="en-GB"/>
          </a:p>
        </p:txBody>
      </p:sp>
      <p:sp>
        <p:nvSpPr>
          <p:cNvPr id="3" name="Text Placeholder 2">
            <a:extLst>
              <a:ext uri="{FF2B5EF4-FFF2-40B4-BE49-F238E27FC236}">
                <a16:creationId xmlns:a16="http://schemas.microsoft.com/office/drawing/2014/main" id="{B7FD244E-0134-36D6-AC5D-F76E0A02A161}"/>
              </a:ext>
            </a:extLst>
          </p:cNvPr>
          <p:cNvSpPr>
            <a:spLocks noGrp="1"/>
          </p:cNvSpPr>
          <p:nvPr>
            <p:ph type="body" idx="1"/>
          </p:nvPr>
        </p:nvSpPr>
        <p:spPr>
          <a:xfrm>
            <a:off x="392551" y="1805858"/>
            <a:ext cx="10515600" cy="397581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6" name="Graphic 25">
            <a:extLst>
              <a:ext uri="{FF2B5EF4-FFF2-40B4-BE49-F238E27FC236}">
                <a16:creationId xmlns:a16="http://schemas.microsoft.com/office/drawing/2014/main" id="{732DB5EB-808E-4B70-2354-191CE9A6202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32011" y="6223000"/>
            <a:ext cx="3150439" cy="520421"/>
          </a:xfrm>
          <a:prstGeom prst="rect">
            <a:avLst/>
          </a:prstGeom>
        </p:spPr>
      </p:pic>
    </p:spTree>
    <p:extLst>
      <p:ext uri="{BB962C8B-B14F-4D97-AF65-F5344CB8AC3E}">
        <p14:creationId xmlns:p14="http://schemas.microsoft.com/office/powerpoint/2010/main" val="841945325"/>
      </p:ext>
    </p:extLst>
  </p:cSld>
  <p:clrMap bg1="lt1" tx1="dk1" bg2="lt2" tx2="dk2" accent1="accent1" accent2="accent2" accent3="accent3" accent4="accent4" accent5="accent5" accent6="accent6" hlink="hlink" folHlink="folHlink"/>
  <p:sldLayoutIdLst>
    <p:sldLayoutId id="2147483684" r:id="rId1"/>
  </p:sldLayoutIdLst>
  <p:hf hdr="0" dt="0"/>
  <p:txStyles>
    <p:titleStyle>
      <a:lvl1pPr algn="l" defTabSz="914330" rtl="0" eaLnBrk="1" latinLnBrk="0" hangingPunct="1">
        <a:lnSpc>
          <a:spcPct val="95000"/>
        </a:lnSpc>
        <a:spcBef>
          <a:spcPct val="0"/>
        </a:spcBef>
        <a:buNone/>
        <a:defRPr sz="2800" b="1" kern="1200">
          <a:solidFill>
            <a:schemeClr val="tx1"/>
          </a:solidFill>
          <a:latin typeface="+mj-lt"/>
          <a:ea typeface="+mj-ea"/>
          <a:cs typeface="+mj-cs"/>
        </a:defRPr>
      </a:lvl1pPr>
    </p:titleStyle>
    <p:bodyStyle>
      <a:lvl1pPr marL="0" indent="0" algn="l" defTabSz="914330" rtl="0" eaLnBrk="1" latinLnBrk="0" hangingPunct="1">
        <a:lnSpc>
          <a:spcPct val="90000"/>
        </a:lnSpc>
        <a:spcBef>
          <a:spcPts val="1000"/>
        </a:spcBef>
        <a:buFontTx/>
        <a:buNone/>
        <a:defRPr sz="1200" kern="1200">
          <a:solidFill>
            <a:schemeClr val="tx1"/>
          </a:solidFill>
          <a:latin typeface="+mn-lt"/>
          <a:ea typeface="+mn-ea"/>
          <a:cs typeface="+mn-cs"/>
        </a:defRPr>
      </a:lvl1pPr>
      <a:lvl2pPr marL="457165" indent="0" algn="l" defTabSz="914330" rtl="0" eaLnBrk="1" latinLnBrk="0" hangingPunct="1">
        <a:lnSpc>
          <a:spcPct val="90000"/>
        </a:lnSpc>
        <a:spcBef>
          <a:spcPts val="500"/>
        </a:spcBef>
        <a:buFontTx/>
        <a:buNone/>
        <a:defRPr sz="1200" kern="1200">
          <a:solidFill>
            <a:schemeClr val="tx1"/>
          </a:solidFill>
          <a:latin typeface="+mn-lt"/>
          <a:ea typeface="+mn-ea"/>
          <a:cs typeface="+mn-cs"/>
        </a:defRPr>
      </a:lvl2pPr>
      <a:lvl3pPr marL="914330" indent="0" algn="l" defTabSz="914330" rtl="0" eaLnBrk="1" latinLnBrk="0" hangingPunct="1">
        <a:lnSpc>
          <a:spcPct val="90000"/>
        </a:lnSpc>
        <a:spcBef>
          <a:spcPts val="500"/>
        </a:spcBef>
        <a:buFontTx/>
        <a:buNone/>
        <a:defRPr sz="1200" kern="1200">
          <a:solidFill>
            <a:schemeClr val="tx1"/>
          </a:solidFill>
          <a:latin typeface="+mn-lt"/>
          <a:ea typeface="+mn-ea"/>
          <a:cs typeface="+mn-cs"/>
        </a:defRPr>
      </a:lvl3pPr>
      <a:lvl4pPr marL="1371495" indent="0" algn="l" defTabSz="914330" rtl="0" eaLnBrk="1" latinLnBrk="0" hangingPunct="1">
        <a:lnSpc>
          <a:spcPct val="90000"/>
        </a:lnSpc>
        <a:spcBef>
          <a:spcPts val="500"/>
        </a:spcBef>
        <a:buFontTx/>
        <a:buNone/>
        <a:defRPr sz="1200" kern="1200">
          <a:solidFill>
            <a:schemeClr val="tx1"/>
          </a:solidFill>
          <a:latin typeface="+mn-lt"/>
          <a:ea typeface="+mn-ea"/>
          <a:cs typeface="+mn-cs"/>
        </a:defRPr>
      </a:lvl4pPr>
      <a:lvl5pPr marL="1828660" indent="0" algn="l" defTabSz="914330" rtl="0" eaLnBrk="1" latinLnBrk="0" hangingPunct="1">
        <a:lnSpc>
          <a:spcPct val="90000"/>
        </a:lnSpc>
        <a:spcBef>
          <a:spcPts val="500"/>
        </a:spcBef>
        <a:buFontTx/>
        <a:buNone/>
        <a:defRPr sz="1200" kern="1200">
          <a:solidFill>
            <a:schemeClr val="tx1"/>
          </a:solidFill>
          <a:latin typeface="+mn-lt"/>
          <a:ea typeface="+mn-ea"/>
          <a:cs typeface="+mn-cs"/>
        </a:defRPr>
      </a:lvl5pPr>
      <a:lvl6pPr marL="2514408" indent="-228582" algn="l" defTabSz="9143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3" indent="-228582" algn="l" defTabSz="9143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8" indent="-228582" algn="l" defTabSz="9143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3" indent="-228582" algn="l" defTabSz="9143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6"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1" algn="l" defTabSz="91433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0090DA"/>
          </p15:clr>
        </p15:guide>
        <p15:guide id="2" pos="7680">
          <p15:clr>
            <a:srgbClr val="0090DA"/>
          </p15:clr>
        </p15:guide>
        <p15:guide id="3" pos="240">
          <p15:clr>
            <a:srgbClr val="0090DA"/>
          </p15:clr>
        </p15:guide>
        <p15:guide id="4" pos="766">
          <p15:clr>
            <a:srgbClr val="0090DA"/>
          </p15:clr>
        </p15:guide>
        <p15:guide id="5" pos="846">
          <p15:clr>
            <a:srgbClr val="0090DA"/>
          </p15:clr>
        </p15:guide>
        <p15:guide id="6" pos="1373">
          <p15:clr>
            <a:srgbClr val="0090DA"/>
          </p15:clr>
        </p15:guide>
        <p15:guide id="7" pos="1453">
          <p15:clr>
            <a:srgbClr val="0090DA"/>
          </p15:clr>
        </p15:guide>
        <p15:guide id="8" pos="1980">
          <p15:clr>
            <a:srgbClr val="0090DA"/>
          </p15:clr>
        </p15:guide>
        <p15:guide id="9" pos="2060">
          <p15:clr>
            <a:srgbClr val="0090DA"/>
          </p15:clr>
        </p15:guide>
        <p15:guide id="10" pos="2586">
          <p15:clr>
            <a:srgbClr val="0090DA"/>
          </p15:clr>
        </p15:guide>
        <p15:guide id="11" pos="2666">
          <p15:clr>
            <a:srgbClr val="0090DA"/>
          </p15:clr>
        </p15:guide>
        <p15:guide id="12" pos="3193">
          <p15:clr>
            <a:srgbClr val="0090DA"/>
          </p15:clr>
        </p15:guide>
        <p15:guide id="13" pos="3273">
          <p15:clr>
            <a:srgbClr val="0090DA"/>
          </p15:clr>
        </p15:guide>
        <p15:guide id="14" pos="506">
          <p15:clr>
            <a:srgbClr val="0090DA"/>
          </p15:clr>
        </p15:guide>
        <p15:guide id="15" pos="3880">
          <p15:clr>
            <a:srgbClr val="0090DA"/>
          </p15:clr>
        </p15:guide>
        <p15:guide id="16" pos="4406">
          <p15:clr>
            <a:srgbClr val="0090DA"/>
          </p15:clr>
        </p15:guide>
        <p15:guide id="17" pos="4486">
          <p15:clr>
            <a:srgbClr val="0090DA"/>
          </p15:clr>
        </p15:guide>
        <p15:guide id="18" pos="5013">
          <p15:clr>
            <a:srgbClr val="0090DA"/>
          </p15:clr>
        </p15:guide>
        <p15:guide id="19" pos="5093">
          <p15:clr>
            <a:srgbClr val="0090DA"/>
          </p15:clr>
        </p15:guide>
        <p15:guide id="20" pos="5620">
          <p15:clr>
            <a:srgbClr val="0090DA"/>
          </p15:clr>
        </p15:guide>
        <p15:guide id="21" pos="5700">
          <p15:clr>
            <a:srgbClr val="0090DA"/>
          </p15:clr>
        </p15:guide>
        <p15:guide id="22" pos="6226">
          <p15:clr>
            <a:srgbClr val="0090DA"/>
          </p15:clr>
        </p15:guide>
        <p15:guide id="23" pos="6306">
          <p15:clr>
            <a:srgbClr val="0090DA"/>
          </p15:clr>
        </p15:guide>
        <p15:guide id="24" pos="6833">
          <p15:clr>
            <a:srgbClr val="0090DA"/>
          </p15:clr>
        </p15:guide>
        <p15:guide id="25" pos="6924" userDrawn="1">
          <p15:clr>
            <a:srgbClr val="0090DA"/>
          </p15:clr>
        </p15:guide>
        <p15:guide id="26" pos="7440">
          <p15:clr>
            <a:srgbClr val="0090DA"/>
          </p15:clr>
        </p15:guide>
        <p15:guide id="27" orient="horz">
          <p15:clr>
            <a:srgbClr val="0090DA"/>
          </p15:clr>
        </p15:guide>
        <p15:guide id="28" orient="horz" pos="4320">
          <p15:clr>
            <a:srgbClr val="0090DA"/>
          </p15:clr>
        </p15:guide>
        <p15:guide id="29" orient="horz" pos="160">
          <p15:clr>
            <a:srgbClr val="0090DA"/>
          </p15:clr>
        </p15:guide>
        <p15:guide id="30" orient="horz" pos="2000">
          <p15:clr>
            <a:srgbClr val="0090DA"/>
          </p15:clr>
        </p15:guide>
        <p15:guide id="31" orient="horz" pos="2080">
          <p15:clr>
            <a:srgbClr val="0090DA"/>
          </p15:clr>
        </p15:guide>
        <p15:guide id="32" orient="horz" pos="3920">
          <p15:clr>
            <a:srgbClr val="0090DA"/>
          </p15:clr>
        </p15:guide>
        <p15:guide id="33"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sv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sv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sv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sv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3B70F-6C01-E114-C4EE-5E2EBDE1F671}"/>
              </a:ext>
            </a:extLst>
          </p:cNvPr>
          <p:cNvSpPr/>
          <p:nvPr/>
        </p:nvSpPr>
        <p:spPr>
          <a:xfrm>
            <a:off x="0" y="0"/>
            <a:ext cx="12192000" cy="6128426"/>
          </a:xfrm>
          <a:prstGeom prst="rect">
            <a:avLst/>
          </a:prstGeom>
          <a:blipFill>
            <a:blip r:embed="rId2"/>
            <a:srcRect/>
            <a:stretch>
              <a:fillRect l="-4926" t="-20973" r="-9478" b="-510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01E25-6618-35A9-46BA-313659682FAC}"/>
              </a:ext>
            </a:extLst>
          </p:cNvPr>
          <p:cNvSpPr/>
          <p:nvPr/>
        </p:nvSpPr>
        <p:spPr>
          <a:xfrm>
            <a:off x="0" y="1726733"/>
            <a:ext cx="5186149" cy="2674961"/>
          </a:xfrm>
          <a:prstGeom prst="rect">
            <a:avLst/>
          </a:prstGeom>
          <a:solidFill>
            <a:schemeClr val="accent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06A54069-6ED9-FA8E-407E-AA830E93EFB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4899" y="6223000"/>
            <a:ext cx="3231951" cy="533886"/>
          </a:xfrm>
          <a:prstGeom prst="rect">
            <a:avLst/>
          </a:prstGeom>
        </p:spPr>
      </p:pic>
      <p:sp>
        <p:nvSpPr>
          <p:cNvPr id="4" name="Title 1">
            <a:extLst>
              <a:ext uri="{FF2B5EF4-FFF2-40B4-BE49-F238E27FC236}">
                <a16:creationId xmlns:a16="http://schemas.microsoft.com/office/drawing/2014/main" id="{261EEDB7-E130-C450-8FA1-A0B80CAC426A}"/>
              </a:ext>
            </a:extLst>
          </p:cNvPr>
          <p:cNvSpPr txBox="1">
            <a:spLocks/>
          </p:cNvSpPr>
          <p:nvPr/>
        </p:nvSpPr>
        <p:spPr>
          <a:xfrm>
            <a:off x="700834" y="2155104"/>
            <a:ext cx="4130473" cy="1818219"/>
          </a:xfrm>
          <a:prstGeom prst="rect">
            <a:avLst/>
          </a:prstGeom>
        </p:spPr>
        <p:txBody>
          <a:bodyPr vert="horz" lIns="0" tIns="0" rIns="0" bIns="0" rtlCol="0" anchor="ctr" anchorCtr="0">
            <a:noAutofit/>
          </a:bodyPr>
          <a:lstStyle>
            <a:lvl1pPr algn="l" defTabSz="1097280" rtl="0" eaLnBrk="1" latinLnBrk="0" hangingPunct="1">
              <a:lnSpc>
                <a:spcPct val="90000"/>
              </a:lnSpc>
              <a:spcBef>
                <a:spcPct val="0"/>
              </a:spcBef>
              <a:buNone/>
              <a:defRPr sz="4400" b="1" kern="1200">
                <a:solidFill>
                  <a:schemeClr val="tx1"/>
                </a:solidFill>
                <a:latin typeface="Arial" panose="020B0604020202020204" pitchFamily="34" charset="0"/>
                <a:ea typeface="+mj-ea"/>
                <a:cs typeface="+mj-cs"/>
              </a:defRPr>
            </a:lvl1pPr>
          </a:lstStyle>
          <a:p>
            <a:pPr lvl="0">
              <a:defRPr/>
            </a:pPr>
            <a:r>
              <a:rPr lang="en-US" dirty="0">
                <a:solidFill>
                  <a:schemeClr val="bg1"/>
                </a:solidFill>
                <a:latin typeface="+mj-lt"/>
              </a:rPr>
              <a:t>Social media asset pack</a:t>
            </a:r>
          </a:p>
        </p:txBody>
      </p:sp>
    </p:spTree>
    <p:extLst>
      <p:ext uri="{BB962C8B-B14F-4D97-AF65-F5344CB8AC3E}">
        <p14:creationId xmlns:p14="http://schemas.microsoft.com/office/powerpoint/2010/main" val="216111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3EC6F-CB16-1278-F228-35D055DF09F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A1E24F2-B917-8186-0125-A53384210876}"/>
              </a:ext>
            </a:extLst>
          </p:cNvPr>
          <p:cNvSpPr/>
          <p:nvPr/>
        </p:nvSpPr>
        <p:spPr>
          <a:xfrm>
            <a:off x="0" y="0"/>
            <a:ext cx="6653719"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A31DFD9A-D690-55B7-28A1-7B2DBB0B94B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24899" y="6223000"/>
            <a:ext cx="3231951" cy="533886"/>
          </a:xfrm>
          <a:prstGeom prst="rect">
            <a:avLst/>
          </a:prstGeom>
        </p:spPr>
      </p:pic>
      <p:sp>
        <p:nvSpPr>
          <p:cNvPr id="6" name="Title 1">
            <a:extLst>
              <a:ext uri="{FF2B5EF4-FFF2-40B4-BE49-F238E27FC236}">
                <a16:creationId xmlns:a16="http://schemas.microsoft.com/office/drawing/2014/main" id="{13D105FD-F9DE-6CAF-1C01-568F61AD6717}"/>
              </a:ext>
            </a:extLst>
          </p:cNvPr>
          <p:cNvSpPr txBox="1">
            <a:spLocks/>
          </p:cNvSpPr>
          <p:nvPr/>
        </p:nvSpPr>
        <p:spPr>
          <a:xfrm>
            <a:off x="7306351" y="979572"/>
            <a:ext cx="3530262" cy="1092417"/>
          </a:xfrm>
          <a:prstGeom prst="rect">
            <a:avLst/>
          </a:prstGeom>
        </p:spPr>
        <p:txBody>
          <a:bodyPr vert="horz" lIns="0" tIns="0" rIns="0" bIns="0" rtlCol="0" anchor="t" anchorCtr="0">
            <a:noAutofit/>
          </a:bodyPr>
          <a:lstStyle>
            <a:lvl1pPr algn="l" defTabSz="1097280" rtl="0" eaLnBrk="1" latinLnBrk="0" hangingPunct="1">
              <a:lnSpc>
                <a:spcPct val="90000"/>
              </a:lnSpc>
              <a:spcBef>
                <a:spcPct val="0"/>
              </a:spcBef>
              <a:buNone/>
              <a:defRPr sz="4400" b="1" kern="1200">
                <a:solidFill>
                  <a:schemeClr val="tx1"/>
                </a:solidFill>
                <a:latin typeface="Arial" panose="020B0604020202020204" pitchFamily="34" charset="0"/>
                <a:ea typeface="+mj-ea"/>
                <a:cs typeface="+mj-cs"/>
              </a:defRPr>
            </a:lvl1pPr>
          </a:lstStyle>
          <a:p>
            <a:pPr lvl="0">
              <a:defRPr/>
            </a:pPr>
            <a:r>
              <a:rPr lang="en-US" sz="2400" b="0" dirty="0">
                <a:solidFill>
                  <a:schemeClr val="tx2"/>
                </a:solidFill>
                <a:latin typeface="+mj-lt"/>
              </a:rPr>
              <a:t>Post 1: </a:t>
            </a:r>
            <a:br>
              <a:rPr lang="en-US" sz="2400" dirty="0">
                <a:solidFill>
                  <a:schemeClr val="tx2"/>
                </a:solidFill>
                <a:latin typeface="+mj-lt"/>
              </a:rPr>
            </a:br>
            <a:r>
              <a:rPr lang="en-US" sz="2400" dirty="0">
                <a:solidFill>
                  <a:schemeClr val="tx2"/>
                </a:solidFill>
                <a:latin typeface="+mj-lt"/>
              </a:rPr>
              <a:t>The everyday things we don’t plan for   </a:t>
            </a:r>
          </a:p>
        </p:txBody>
      </p:sp>
      <p:sp>
        <p:nvSpPr>
          <p:cNvPr id="15" name="TextBox 14">
            <a:extLst>
              <a:ext uri="{FF2B5EF4-FFF2-40B4-BE49-F238E27FC236}">
                <a16:creationId xmlns:a16="http://schemas.microsoft.com/office/drawing/2014/main" id="{9F540268-D68C-5205-5F38-513B16BACEBB}"/>
              </a:ext>
            </a:extLst>
          </p:cNvPr>
          <p:cNvSpPr txBox="1"/>
          <p:nvPr/>
        </p:nvSpPr>
        <p:spPr>
          <a:xfrm>
            <a:off x="7306351" y="2198451"/>
            <a:ext cx="3831820" cy="2733472"/>
          </a:xfrm>
          <a:prstGeom prst="rect">
            <a:avLst/>
          </a:prstGeom>
          <a:noFill/>
        </p:spPr>
        <p:txBody>
          <a:bodyPr wrap="square" lIns="0" tIns="0" rIns="0" bIns="0">
            <a:noAutofit/>
          </a:bodyPr>
          <a:lstStyle/>
          <a:p>
            <a:pPr>
              <a:spcAft>
                <a:spcPts val="600"/>
              </a:spcAft>
            </a:pPr>
            <a:r>
              <a:rPr lang="en-US" sz="1400" b="1" dirty="0"/>
              <a:t>Recommended caption copy:</a:t>
            </a:r>
          </a:p>
          <a:p>
            <a:pPr>
              <a:spcAft>
                <a:spcPts val="600"/>
              </a:spcAft>
            </a:pPr>
            <a:r>
              <a:rPr lang="en-US" sz="1400" dirty="0"/>
              <a:t>According to MetLife’s Everyday Risk Report, 1.3 million hospital admissions in the UK between 2022–2023 were caused by everyday accidents such as falls, trips, bumps, food poisoning and transport incidents. </a:t>
            </a:r>
          </a:p>
          <a:p>
            <a:pPr>
              <a:spcAft>
                <a:spcPts val="600"/>
              </a:spcAft>
            </a:pPr>
            <a:r>
              <a:rPr lang="en-US" sz="1400" dirty="0"/>
              <a:t>If an unexpected injury meant time off work, would your income still cover the essentials? </a:t>
            </a:r>
            <a:endParaRPr lang="en-US" sz="1400" b="1" dirty="0"/>
          </a:p>
          <a:p>
            <a:pPr>
              <a:spcAft>
                <a:spcPts val="600"/>
              </a:spcAft>
            </a:pPr>
            <a:r>
              <a:rPr lang="en-US" sz="1400" b="1" dirty="0"/>
              <a:t>Message me for a quick protection check to ensure you have a safety net in place for everyday risks.</a:t>
            </a:r>
          </a:p>
        </p:txBody>
      </p:sp>
      <p:pic>
        <p:nvPicPr>
          <p:cNvPr id="12" name="Picture 11">
            <a:extLst>
              <a:ext uri="{FF2B5EF4-FFF2-40B4-BE49-F238E27FC236}">
                <a16:creationId xmlns:a16="http://schemas.microsoft.com/office/drawing/2014/main" id="{7BB007AA-C006-240B-329F-39AC9E829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842" y="774322"/>
            <a:ext cx="3666034" cy="4581727"/>
          </a:xfrm>
          <a:prstGeom prst="rect">
            <a:avLst/>
          </a:prstGeom>
        </p:spPr>
      </p:pic>
      <p:sp>
        <p:nvSpPr>
          <p:cNvPr id="13" name="TextBox 12">
            <a:extLst>
              <a:ext uri="{FF2B5EF4-FFF2-40B4-BE49-F238E27FC236}">
                <a16:creationId xmlns:a16="http://schemas.microsoft.com/office/drawing/2014/main" id="{C966FB08-A057-5EB2-3750-137C51186AE7}"/>
              </a:ext>
            </a:extLst>
          </p:cNvPr>
          <p:cNvSpPr txBox="1"/>
          <p:nvPr/>
        </p:nvSpPr>
        <p:spPr>
          <a:xfrm>
            <a:off x="1493841" y="5545424"/>
            <a:ext cx="3506175" cy="513937"/>
          </a:xfrm>
          <a:prstGeom prst="rect">
            <a:avLst/>
          </a:prstGeom>
          <a:noFill/>
        </p:spPr>
        <p:txBody>
          <a:bodyPr wrap="square" lIns="0" tIns="0" rIns="0" bIns="0">
            <a:noAutofit/>
          </a:bodyPr>
          <a:lstStyle/>
          <a:p>
            <a:r>
              <a:rPr lang="en-US" sz="1400" b="1" dirty="0"/>
              <a:t>Right click and save image. </a:t>
            </a:r>
            <a:br>
              <a:rPr lang="en-US" sz="1400" b="1" dirty="0"/>
            </a:br>
            <a:r>
              <a:rPr lang="en-US" sz="1400" b="1" dirty="0"/>
              <a:t>You can then upload to your socials </a:t>
            </a:r>
          </a:p>
        </p:txBody>
      </p:sp>
    </p:spTree>
    <p:extLst>
      <p:ext uri="{BB962C8B-B14F-4D97-AF65-F5344CB8AC3E}">
        <p14:creationId xmlns:p14="http://schemas.microsoft.com/office/powerpoint/2010/main" val="37065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D7E91-51C6-424D-3523-C2EB73A5A66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79098C-F86A-7E95-4505-F4B205C95D0B}"/>
              </a:ext>
            </a:extLst>
          </p:cNvPr>
          <p:cNvSpPr/>
          <p:nvPr/>
        </p:nvSpPr>
        <p:spPr>
          <a:xfrm>
            <a:off x="0" y="0"/>
            <a:ext cx="6653719"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64FA5F58-7C76-D7B8-7CCD-45B649BFAC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24899" y="6223000"/>
            <a:ext cx="3231951" cy="533886"/>
          </a:xfrm>
          <a:prstGeom prst="rect">
            <a:avLst/>
          </a:prstGeom>
        </p:spPr>
      </p:pic>
      <p:sp>
        <p:nvSpPr>
          <p:cNvPr id="6" name="Title 1">
            <a:extLst>
              <a:ext uri="{FF2B5EF4-FFF2-40B4-BE49-F238E27FC236}">
                <a16:creationId xmlns:a16="http://schemas.microsoft.com/office/drawing/2014/main" id="{21F5659C-8F53-F0B2-176A-49EE27FC1AB8}"/>
              </a:ext>
            </a:extLst>
          </p:cNvPr>
          <p:cNvSpPr txBox="1">
            <a:spLocks/>
          </p:cNvSpPr>
          <p:nvPr/>
        </p:nvSpPr>
        <p:spPr>
          <a:xfrm>
            <a:off x="7306351" y="979572"/>
            <a:ext cx="3530262" cy="1092417"/>
          </a:xfrm>
          <a:prstGeom prst="rect">
            <a:avLst/>
          </a:prstGeom>
        </p:spPr>
        <p:txBody>
          <a:bodyPr vert="horz" lIns="0" tIns="0" rIns="0" bIns="0" rtlCol="0" anchor="t" anchorCtr="0">
            <a:noAutofit/>
          </a:bodyPr>
          <a:lstStyle>
            <a:lvl1pPr algn="l" defTabSz="1097280" rtl="0" eaLnBrk="1" latinLnBrk="0" hangingPunct="1">
              <a:lnSpc>
                <a:spcPct val="90000"/>
              </a:lnSpc>
              <a:spcBef>
                <a:spcPct val="0"/>
              </a:spcBef>
              <a:buNone/>
              <a:defRPr sz="4400" b="1" kern="1200">
                <a:solidFill>
                  <a:schemeClr val="tx1"/>
                </a:solidFill>
                <a:latin typeface="Arial" panose="020B0604020202020204" pitchFamily="34" charset="0"/>
                <a:ea typeface="+mj-ea"/>
                <a:cs typeface="+mj-cs"/>
              </a:defRPr>
            </a:lvl1pPr>
          </a:lstStyle>
          <a:p>
            <a:pPr lvl="0">
              <a:defRPr/>
            </a:pPr>
            <a:r>
              <a:rPr lang="en-US" sz="2400" b="0" dirty="0">
                <a:solidFill>
                  <a:schemeClr val="tx2"/>
                </a:solidFill>
                <a:latin typeface="+mj-lt"/>
              </a:rPr>
              <a:t>Post 2: </a:t>
            </a:r>
            <a:br>
              <a:rPr lang="en-US" sz="2400" dirty="0">
                <a:solidFill>
                  <a:schemeClr val="tx2"/>
                </a:solidFill>
                <a:latin typeface="+mj-lt"/>
              </a:rPr>
            </a:br>
            <a:r>
              <a:rPr lang="en-US" sz="2400" dirty="0">
                <a:solidFill>
                  <a:schemeClr val="tx2"/>
                </a:solidFill>
                <a:latin typeface="+mj-lt"/>
              </a:rPr>
              <a:t>Most claims aren’t </a:t>
            </a:r>
            <a:br>
              <a:rPr lang="en-US" sz="2400" dirty="0">
                <a:solidFill>
                  <a:schemeClr val="tx2"/>
                </a:solidFill>
                <a:latin typeface="+mj-lt"/>
              </a:rPr>
            </a:br>
            <a:r>
              <a:rPr lang="en-US" sz="2400" dirty="0">
                <a:solidFill>
                  <a:schemeClr val="tx2"/>
                </a:solidFill>
                <a:latin typeface="+mj-lt"/>
              </a:rPr>
              <a:t>for what you think</a:t>
            </a:r>
          </a:p>
        </p:txBody>
      </p:sp>
      <p:sp>
        <p:nvSpPr>
          <p:cNvPr id="15" name="TextBox 14">
            <a:extLst>
              <a:ext uri="{FF2B5EF4-FFF2-40B4-BE49-F238E27FC236}">
                <a16:creationId xmlns:a16="http://schemas.microsoft.com/office/drawing/2014/main" id="{B1670BF0-5E54-FA64-0FE1-7384A5F6A84E}"/>
              </a:ext>
            </a:extLst>
          </p:cNvPr>
          <p:cNvSpPr txBox="1"/>
          <p:nvPr/>
        </p:nvSpPr>
        <p:spPr>
          <a:xfrm>
            <a:off x="7306351" y="2198451"/>
            <a:ext cx="3831820" cy="2733472"/>
          </a:xfrm>
          <a:prstGeom prst="rect">
            <a:avLst/>
          </a:prstGeom>
          <a:noFill/>
        </p:spPr>
        <p:txBody>
          <a:bodyPr wrap="square" lIns="0" tIns="0" rIns="0" bIns="0">
            <a:noAutofit/>
          </a:bodyPr>
          <a:lstStyle/>
          <a:p>
            <a:pPr>
              <a:spcAft>
                <a:spcPts val="600"/>
              </a:spcAft>
            </a:pPr>
            <a:r>
              <a:rPr lang="en-US" sz="1400" b="1" dirty="0"/>
              <a:t>Recommended caption copy:</a:t>
            </a:r>
          </a:p>
          <a:p>
            <a:pPr>
              <a:spcAft>
                <a:spcPts val="600"/>
              </a:spcAft>
            </a:pPr>
            <a:r>
              <a:rPr lang="en-US" sz="1400" dirty="0"/>
              <a:t>MetLife’s Everyday Risk Report shows that everyday injuries like fractures, muscle tears, back strain and concussion are far more common than most people realise, and these are exactly the types of events that often stop people working. </a:t>
            </a:r>
          </a:p>
          <a:p>
            <a:pPr>
              <a:spcAft>
                <a:spcPts val="600"/>
              </a:spcAft>
            </a:pPr>
            <a:r>
              <a:rPr lang="en-US" sz="1400" dirty="0"/>
              <a:t>Real life = real risks. </a:t>
            </a:r>
          </a:p>
          <a:p>
            <a:pPr>
              <a:spcAft>
                <a:spcPts val="600"/>
              </a:spcAft>
            </a:pPr>
            <a:r>
              <a:rPr lang="en-US" sz="1400" b="1" dirty="0"/>
              <a:t>Curious what this kind of cover would look like for you? Contact me to review your protection package. </a:t>
            </a:r>
          </a:p>
        </p:txBody>
      </p:sp>
      <p:pic>
        <p:nvPicPr>
          <p:cNvPr id="12" name="Picture 11">
            <a:extLst>
              <a:ext uri="{FF2B5EF4-FFF2-40B4-BE49-F238E27FC236}">
                <a16:creationId xmlns:a16="http://schemas.microsoft.com/office/drawing/2014/main" id="{AB3716BD-92AD-8BA5-B53B-7AAE20185572}"/>
              </a:ext>
            </a:extLst>
          </p:cNvPr>
          <p:cNvPicPr>
            <a:picLocks noChangeAspect="1"/>
          </p:cNvPicPr>
          <p:nvPr/>
        </p:nvPicPr>
        <p:blipFill>
          <a:blip r:embed="rId3">
            <a:extLst>
              <a:ext uri="{28A0092B-C50C-407E-A947-70E740481C1C}">
                <a14:useLocalDpi xmlns:a14="http://schemas.microsoft.com/office/drawing/2010/main" val="0"/>
              </a:ext>
            </a:extLst>
          </a:blip>
          <a:srcRect l="8" r="8"/>
          <a:stretch/>
        </p:blipFill>
        <p:spPr>
          <a:xfrm>
            <a:off x="1493842" y="774322"/>
            <a:ext cx="3665186" cy="4581727"/>
          </a:xfrm>
          <a:prstGeom prst="rect">
            <a:avLst/>
          </a:prstGeom>
        </p:spPr>
      </p:pic>
      <p:sp>
        <p:nvSpPr>
          <p:cNvPr id="13" name="TextBox 12">
            <a:extLst>
              <a:ext uri="{FF2B5EF4-FFF2-40B4-BE49-F238E27FC236}">
                <a16:creationId xmlns:a16="http://schemas.microsoft.com/office/drawing/2014/main" id="{1188496B-83F0-B3F4-EC15-1753467B39D8}"/>
              </a:ext>
            </a:extLst>
          </p:cNvPr>
          <p:cNvSpPr txBox="1"/>
          <p:nvPr/>
        </p:nvSpPr>
        <p:spPr>
          <a:xfrm>
            <a:off x="1493841" y="5545424"/>
            <a:ext cx="3506175" cy="513937"/>
          </a:xfrm>
          <a:prstGeom prst="rect">
            <a:avLst/>
          </a:prstGeom>
          <a:noFill/>
        </p:spPr>
        <p:txBody>
          <a:bodyPr wrap="square" lIns="0" tIns="0" rIns="0" bIns="0">
            <a:noAutofit/>
          </a:bodyPr>
          <a:lstStyle/>
          <a:p>
            <a:r>
              <a:rPr lang="en-US" sz="1400" b="1" dirty="0"/>
              <a:t>Right click and save image. </a:t>
            </a:r>
            <a:br>
              <a:rPr lang="en-US" sz="1400" b="1" dirty="0"/>
            </a:br>
            <a:r>
              <a:rPr lang="en-US" sz="1400" b="1" dirty="0"/>
              <a:t>You can then upload to your socials </a:t>
            </a:r>
          </a:p>
        </p:txBody>
      </p:sp>
    </p:spTree>
    <p:extLst>
      <p:ext uri="{BB962C8B-B14F-4D97-AF65-F5344CB8AC3E}">
        <p14:creationId xmlns:p14="http://schemas.microsoft.com/office/powerpoint/2010/main" val="128629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0B42F-D255-1245-3D63-86AF0216A63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4AD5E5E-6989-6680-95E0-DB3ED45A8A55}"/>
              </a:ext>
            </a:extLst>
          </p:cNvPr>
          <p:cNvSpPr/>
          <p:nvPr/>
        </p:nvSpPr>
        <p:spPr>
          <a:xfrm>
            <a:off x="0" y="0"/>
            <a:ext cx="6653719"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E1638919-FBBC-8D86-C34D-74E01DC80E6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24899" y="6223000"/>
            <a:ext cx="3231951" cy="533886"/>
          </a:xfrm>
          <a:prstGeom prst="rect">
            <a:avLst/>
          </a:prstGeom>
        </p:spPr>
      </p:pic>
      <p:sp>
        <p:nvSpPr>
          <p:cNvPr id="6" name="Title 1">
            <a:extLst>
              <a:ext uri="{FF2B5EF4-FFF2-40B4-BE49-F238E27FC236}">
                <a16:creationId xmlns:a16="http://schemas.microsoft.com/office/drawing/2014/main" id="{63E7766E-C7CF-C18F-0498-3675FCA4F8F0}"/>
              </a:ext>
            </a:extLst>
          </p:cNvPr>
          <p:cNvSpPr txBox="1">
            <a:spLocks/>
          </p:cNvSpPr>
          <p:nvPr/>
        </p:nvSpPr>
        <p:spPr>
          <a:xfrm>
            <a:off x="7306351" y="979572"/>
            <a:ext cx="3929096" cy="1092417"/>
          </a:xfrm>
          <a:prstGeom prst="rect">
            <a:avLst/>
          </a:prstGeom>
        </p:spPr>
        <p:txBody>
          <a:bodyPr vert="horz" lIns="0" tIns="0" rIns="0" bIns="0" rtlCol="0" anchor="t" anchorCtr="0">
            <a:noAutofit/>
          </a:bodyPr>
          <a:lstStyle>
            <a:lvl1pPr algn="l" defTabSz="1097280" rtl="0" eaLnBrk="1" latinLnBrk="0" hangingPunct="1">
              <a:lnSpc>
                <a:spcPct val="90000"/>
              </a:lnSpc>
              <a:spcBef>
                <a:spcPct val="0"/>
              </a:spcBef>
              <a:buNone/>
              <a:defRPr sz="4400" b="1" kern="1200">
                <a:solidFill>
                  <a:schemeClr val="tx1"/>
                </a:solidFill>
                <a:latin typeface="Arial" panose="020B0604020202020204" pitchFamily="34" charset="0"/>
                <a:ea typeface="+mj-ea"/>
                <a:cs typeface="+mj-cs"/>
              </a:defRPr>
            </a:lvl1pPr>
          </a:lstStyle>
          <a:p>
            <a:pPr lvl="0">
              <a:defRPr/>
            </a:pPr>
            <a:r>
              <a:rPr lang="en-US" sz="2400" b="0" dirty="0">
                <a:solidFill>
                  <a:schemeClr val="tx2"/>
                </a:solidFill>
                <a:latin typeface="+mj-lt"/>
              </a:rPr>
              <a:t>Post 3: </a:t>
            </a:r>
            <a:br>
              <a:rPr lang="en-US" sz="2400" dirty="0">
                <a:solidFill>
                  <a:schemeClr val="tx2"/>
                </a:solidFill>
                <a:latin typeface="+mj-lt"/>
              </a:rPr>
            </a:br>
            <a:r>
              <a:rPr lang="en-US" sz="2400" dirty="0">
                <a:solidFill>
                  <a:schemeClr val="tx2"/>
                </a:solidFill>
                <a:latin typeface="+mj-lt"/>
              </a:rPr>
              <a:t>Time off work happens more than we think</a:t>
            </a:r>
          </a:p>
        </p:txBody>
      </p:sp>
      <p:sp>
        <p:nvSpPr>
          <p:cNvPr id="15" name="TextBox 14">
            <a:extLst>
              <a:ext uri="{FF2B5EF4-FFF2-40B4-BE49-F238E27FC236}">
                <a16:creationId xmlns:a16="http://schemas.microsoft.com/office/drawing/2014/main" id="{C782EBB6-8224-80EC-5BF4-80847F7147AE}"/>
              </a:ext>
            </a:extLst>
          </p:cNvPr>
          <p:cNvSpPr txBox="1"/>
          <p:nvPr/>
        </p:nvSpPr>
        <p:spPr>
          <a:xfrm>
            <a:off x="7306351" y="2198451"/>
            <a:ext cx="3831820" cy="2733472"/>
          </a:xfrm>
          <a:prstGeom prst="rect">
            <a:avLst/>
          </a:prstGeom>
          <a:noFill/>
        </p:spPr>
        <p:txBody>
          <a:bodyPr wrap="square" lIns="0" tIns="0" rIns="0" bIns="0">
            <a:noAutofit/>
          </a:bodyPr>
          <a:lstStyle/>
          <a:p>
            <a:pPr>
              <a:spcAft>
                <a:spcPts val="600"/>
              </a:spcAft>
            </a:pPr>
            <a:r>
              <a:rPr lang="en-US" sz="1400" b="1" dirty="0"/>
              <a:t>Recommended caption copy:</a:t>
            </a:r>
          </a:p>
          <a:p>
            <a:pPr>
              <a:spcAft>
                <a:spcPts val="600"/>
              </a:spcAft>
            </a:pPr>
            <a:r>
              <a:rPr lang="en-US" sz="1400" dirty="0"/>
              <a:t>From back pain to fractures and sprains, everyday injuries frequently lead to unplanned time off work. The Everyday Risk Report shows that hospital stays from falls, trips and bumps last an average of 4.7 days, nearly a full working week. </a:t>
            </a:r>
          </a:p>
          <a:p>
            <a:pPr>
              <a:spcAft>
                <a:spcPts val="600"/>
              </a:spcAft>
            </a:pPr>
            <a:r>
              <a:rPr lang="en-US" sz="1400" dirty="0"/>
              <a:t>How long would your savings last if it happened to you?</a:t>
            </a:r>
          </a:p>
          <a:p>
            <a:pPr>
              <a:spcAft>
                <a:spcPts val="600"/>
              </a:spcAft>
            </a:pPr>
            <a:r>
              <a:rPr lang="en-US" sz="1400" b="1" dirty="0"/>
              <a:t>Message me for a quick income protection conversation.</a:t>
            </a:r>
          </a:p>
        </p:txBody>
      </p:sp>
      <p:pic>
        <p:nvPicPr>
          <p:cNvPr id="12" name="Picture 11">
            <a:extLst>
              <a:ext uri="{FF2B5EF4-FFF2-40B4-BE49-F238E27FC236}">
                <a16:creationId xmlns:a16="http://schemas.microsoft.com/office/drawing/2014/main" id="{EE5C5D17-A847-3CF2-134D-DD89622BF75F}"/>
              </a:ext>
            </a:extLst>
          </p:cNvPr>
          <p:cNvPicPr>
            <a:picLocks noChangeAspect="1"/>
          </p:cNvPicPr>
          <p:nvPr/>
        </p:nvPicPr>
        <p:blipFill>
          <a:blip r:embed="rId3">
            <a:extLst>
              <a:ext uri="{28A0092B-C50C-407E-A947-70E740481C1C}">
                <a14:useLocalDpi xmlns:a14="http://schemas.microsoft.com/office/drawing/2010/main" val="0"/>
              </a:ext>
            </a:extLst>
          </a:blip>
          <a:srcRect l="8" r="8"/>
          <a:stretch/>
        </p:blipFill>
        <p:spPr>
          <a:xfrm>
            <a:off x="1493842" y="774322"/>
            <a:ext cx="3665186" cy="4581727"/>
          </a:xfrm>
          <a:prstGeom prst="rect">
            <a:avLst/>
          </a:prstGeom>
        </p:spPr>
      </p:pic>
      <p:sp>
        <p:nvSpPr>
          <p:cNvPr id="13" name="TextBox 12">
            <a:extLst>
              <a:ext uri="{FF2B5EF4-FFF2-40B4-BE49-F238E27FC236}">
                <a16:creationId xmlns:a16="http://schemas.microsoft.com/office/drawing/2014/main" id="{24B86AB5-0EE0-29AC-1DDB-C7009F8A56B4}"/>
              </a:ext>
            </a:extLst>
          </p:cNvPr>
          <p:cNvSpPr txBox="1"/>
          <p:nvPr/>
        </p:nvSpPr>
        <p:spPr>
          <a:xfrm>
            <a:off x="1493841" y="5545424"/>
            <a:ext cx="3506175" cy="513937"/>
          </a:xfrm>
          <a:prstGeom prst="rect">
            <a:avLst/>
          </a:prstGeom>
          <a:noFill/>
        </p:spPr>
        <p:txBody>
          <a:bodyPr wrap="square" lIns="0" tIns="0" rIns="0" bIns="0">
            <a:noAutofit/>
          </a:bodyPr>
          <a:lstStyle/>
          <a:p>
            <a:r>
              <a:rPr lang="en-US" sz="1400" b="1" dirty="0"/>
              <a:t>Right click and save image. </a:t>
            </a:r>
            <a:br>
              <a:rPr lang="en-US" sz="1400" b="1" dirty="0"/>
            </a:br>
            <a:r>
              <a:rPr lang="en-US" sz="1400" b="1" dirty="0"/>
              <a:t>You can then upload to your socials </a:t>
            </a:r>
          </a:p>
        </p:txBody>
      </p:sp>
    </p:spTree>
    <p:extLst>
      <p:ext uri="{BB962C8B-B14F-4D97-AF65-F5344CB8AC3E}">
        <p14:creationId xmlns:p14="http://schemas.microsoft.com/office/powerpoint/2010/main" val="61900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8A362-DF8C-073E-9650-0505C36FF9F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31A750C-36F2-0337-9DEA-A9E87061877E}"/>
              </a:ext>
            </a:extLst>
          </p:cNvPr>
          <p:cNvSpPr/>
          <p:nvPr/>
        </p:nvSpPr>
        <p:spPr>
          <a:xfrm>
            <a:off x="0" y="0"/>
            <a:ext cx="6653719"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7749FBD0-3F9E-01B2-7DB1-EE63A0371C5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24899" y="6223000"/>
            <a:ext cx="3231951" cy="533886"/>
          </a:xfrm>
          <a:prstGeom prst="rect">
            <a:avLst/>
          </a:prstGeom>
        </p:spPr>
      </p:pic>
      <p:sp>
        <p:nvSpPr>
          <p:cNvPr id="6" name="Title 1">
            <a:extLst>
              <a:ext uri="{FF2B5EF4-FFF2-40B4-BE49-F238E27FC236}">
                <a16:creationId xmlns:a16="http://schemas.microsoft.com/office/drawing/2014/main" id="{D4BD69FC-B3C6-E376-4C13-45B50B0C513E}"/>
              </a:ext>
            </a:extLst>
          </p:cNvPr>
          <p:cNvSpPr txBox="1">
            <a:spLocks/>
          </p:cNvSpPr>
          <p:nvPr/>
        </p:nvSpPr>
        <p:spPr>
          <a:xfrm>
            <a:off x="7306351" y="979572"/>
            <a:ext cx="3530262" cy="1092417"/>
          </a:xfrm>
          <a:prstGeom prst="rect">
            <a:avLst/>
          </a:prstGeom>
        </p:spPr>
        <p:txBody>
          <a:bodyPr vert="horz" lIns="0" tIns="0" rIns="0" bIns="0" rtlCol="0" anchor="t" anchorCtr="0">
            <a:noAutofit/>
          </a:bodyPr>
          <a:lstStyle>
            <a:lvl1pPr algn="l" defTabSz="1097280" rtl="0" eaLnBrk="1" latinLnBrk="0" hangingPunct="1">
              <a:lnSpc>
                <a:spcPct val="90000"/>
              </a:lnSpc>
              <a:spcBef>
                <a:spcPct val="0"/>
              </a:spcBef>
              <a:buNone/>
              <a:defRPr sz="4400" b="1" kern="1200">
                <a:solidFill>
                  <a:schemeClr val="tx1"/>
                </a:solidFill>
                <a:latin typeface="Arial" panose="020B0604020202020204" pitchFamily="34" charset="0"/>
                <a:ea typeface="+mj-ea"/>
                <a:cs typeface="+mj-cs"/>
              </a:defRPr>
            </a:lvl1pPr>
          </a:lstStyle>
          <a:p>
            <a:pPr lvl="0">
              <a:defRPr/>
            </a:pPr>
            <a:r>
              <a:rPr lang="en-US" sz="2400" b="0" dirty="0">
                <a:solidFill>
                  <a:schemeClr val="tx2"/>
                </a:solidFill>
                <a:latin typeface="+mj-lt"/>
              </a:rPr>
              <a:t>Post 4: </a:t>
            </a:r>
            <a:br>
              <a:rPr lang="en-US" sz="2400" dirty="0">
                <a:solidFill>
                  <a:schemeClr val="tx2"/>
                </a:solidFill>
                <a:latin typeface="+mj-lt"/>
              </a:rPr>
            </a:br>
            <a:r>
              <a:rPr lang="en-US" sz="2400" dirty="0">
                <a:solidFill>
                  <a:schemeClr val="tx2"/>
                </a:solidFill>
                <a:latin typeface="+mj-lt"/>
              </a:rPr>
              <a:t>Your income is your biggest asset</a:t>
            </a:r>
          </a:p>
        </p:txBody>
      </p:sp>
      <p:sp>
        <p:nvSpPr>
          <p:cNvPr id="15" name="TextBox 14">
            <a:extLst>
              <a:ext uri="{FF2B5EF4-FFF2-40B4-BE49-F238E27FC236}">
                <a16:creationId xmlns:a16="http://schemas.microsoft.com/office/drawing/2014/main" id="{95FD570D-0204-B0F7-CF15-DFA708F44EC3}"/>
              </a:ext>
            </a:extLst>
          </p:cNvPr>
          <p:cNvSpPr txBox="1"/>
          <p:nvPr/>
        </p:nvSpPr>
        <p:spPr>
          <a:xfrm>
            <a:off x="7306351" y="2198451"/>
            <a:ext cx="3831820" cy="2733472"/>
          </a:xfrm>
          <a:prstGeom prst="rect">
            <a:avLst/>
          </a:prstGeom>
          <a:noFill/>
        </p:spPr>
        <p:txBody>
          <a:bodyPr wrap="square" lIns="0" tIns="0" rIns="0" bIns="0">
            <a:noAutofit/>
          </a:bodyPr>
          <a:lstStyle/>
          <a:p>
            <a:pPr>
              <a:spcAft>
                <a:spcPts val="600"/>
              </a:spcAft>
            </a:pPr>
            <a:r>
              <a:rPr lang="en-US" sz="1400" b="1" dirty="0"/>
              <a:t>Recommended caption copy:</a:t>
            </a:r>
          </a:p>
          <a:p>
            <a:pPr>
              <a:spcAft>
                <a:spcPts val="600"/>
              </a:spcAft>
            </a:pPr>
            <a:r>
              <a:rPr lang="en-US" sz="1400" dirty="0"/>
              <a:t>Your home, car and phone are insured… but is your income protected?</a:t>
            </a:r>
          </a:p>
          <a:p>
            <a:pPr>
              <a:spcAft>
                <a:spcPts val="600"/>
              </a:spcAft>
            </a:pPr>
            <a:r>
              <a:rPr lang="en-US" sz="1400" dirty="0"/>
              <a:t>The Everyday Risk Report highlights how everyday accidents, things as simple as a fall or a sports injury, can have real financial consequences if income is suddenly impacted. </a:t>
            </a:r>
          </a:p>
          <a:p>
            <a:pPr>
              <a:spcAft>
                <a:spcPts val="600"/>
              </a:spcAft>
            </a:pPr>
            <a:r>
              <a:rPr lang="en-US" sz="1400" dirty="0"/>
              <a:t>Your income is what pays for everything else, why leave it exposed?</a:t>
            </a:r>
          </a:p>
          <a:p>
            <a:pPr>
              <a:spcAft>
                <a:spcPts val="600"/>
              </a:spcAft>
            </a:pPr>
            <a:r>
              <a:rPr lang="en-US" sz="1400" b="1" dirty="0"/>
              <a:t>Message me to find out more about the options you have to protect your income. </a:t>
            </a:r>
          </a:p>
        </p:txBody>
      </p:sp>
      <p:pic>
        <p:nvPicPr>
          <p:cNvPr id="12" name="Picture 11">
            <a:extLst>
              <a:ext uri="{FF2B5EF4-FFF2-40B4-BE49-F238E27FC236}">
                <a16:creationId xmlns:a16="http://schemas.microsoft.com/office/drawing/2014/main" id="{C8F4263E-E463-8960-0FF4-99142F2839FA}"/>
              </a:ext>
            </a:extLst>
          </p:cNvPr>
          <p:cNvPicPr>
            <a:picLocks noChangeAspect="1"/>
          </p:cNvPicPr>
          <p:nvPr/>
        </p:nvPicPr>
        <p:blipFill>
          <a:blip r:embed="rId3">
            <a:extLst>
              <a:ext uri="{28A0092B-C50C-407E-A947-70E740481C1C}">
                <a14:useLocalDpi xmlns:a14="http://schemas.microsoft.com/office/drawing/2010/main" val="0"/>
              </a:ext>
            </a:extLst>
          </a:blip>
          <a:srcRect l="8" r="8"/>
          <a:stretch/>
        </p:blipFill>
        <p:spPr>
          <a:xfrm>
            <a:off x="1493842" y="774322"/>
            <a:ext cx="3665186" cy="4581727"/>
          </a:xfrm>
          <a:prstGeom prst="rect">
            <a:avLst/>
          </a:prstGeom>
        </p:spPr>
      </p:pic>
      <p:sp>
        <p:nvSpPr>
          <p:cNvPr id="13" name="TextBox 12">
            <a:extLst>
              <a:ext uri="{FF2B5EF4-FFF2-40B4-BE49-F238E27FC236}">
                <a16:creationId xmlns:a16="http://schemas.microsoft.com/office/drawing/2014/main" id="{45F0EECB-2AB7-2888-857E-21CACCFAEA46}"/>
              </a:ext>
            </a:extLst>
          </p:cNvPr>
          <p:cNvSpPr txBox="1"/>
          <p:nvPr/>
        </p:nvSpPr>
        <p:spPr>
          <a:xfrm>
            <a:off x="1493841" y="5545424"/>
            <a:ext cx="3506175" cy="513937"/>
          </a:xfrm>
          <a:prstGeom prst="rect">
            <a:avLst/>
          </a:prstGeom>
          <a:noFill/>
        </p:spPr>
        <p:txBody>
          <a:bodyPr wrap="square" lIns="0" tIns="0" rIns="0" bIns="0">
            <a:noAutofit/>
          </a:bodyPr>
          <a:lstStyle/>
          <a:p>
            <a:r>
              <a:rPr lang="en-US" sz="1400" b="1" dirty="0"/>
              <a:t>Right click and save image. </a:t>
            </a:r>
            <a:br>
              <a:rPr lang="en-US" sz="1400" b="1" dirty="0"/>
            </a:br>
            <a:r>
              <a:rPr lang="en-US" sz="1400" b="1" dirty="0"/>
              <a:t>You can then upload to your socials </a:t>
            </a:r>
          </a:p>
        </p:txBody>
      </p:sp>
    </p:spTree>
    <p:extLst>
      <p:ext uri="{BB962C8B-B14F-4D97-AF65-F5344CB8AC3E}">
        <p14:creationId xmlns:p14="http://schemas.microsoft.com/office/powerpoint/2010/main" val="90377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2af10873-cc3b-4e4f-b64c-1446423d576a"/>
</p:tagLst>
</file>

<file path=ppt/theme/theme1.xml><?xml version="1.0" encoding="utf-8"?>
<a:theme xmlns:a="http://schemas.openxmlformats.org/drawingml/2006/main" name="2_Office Theme">
  <a:themeElements>
    <a:clrScheme name="Custom 40">
      <a:dk1>
        <a:srgbClr val="000000"/>
      </a:dk1>
      <a:lt1>
        <a:srgbClr val="FFFFFF"/>
      </a:lt1>
      <a:dk2>
        <a:srgbClr val="0061A0"/>
      </a:dk2>
      <a:lt2>
        <a:srgbClr val="0090DA"/>
      </a:lt2>
      <a:accent1>
        <a:srgbClr val="A4CE4E"/>
      </a:accent1>
      <a:accent2>
        <a:srgbClr val="00ACA0"/>
      </a:accent2>
      <a:accent3>
        <a:srgbClr val="5F259F"/>
      </a:accent3>
      <a:accent4>
        <a:srgbClr val="DB0A5B"/>
      </a:accent4>
      <a:accent5>
        <a:srgbClr val="D9D9D6"/>
      </a:accent5>
      <a:accent6>
        <a:srgbClr val="F2F2F2"/>
      </a:accent6>
      <a:hlink>
        <a:srgbClr val="0061A0"/>
      </a:hlink>
      <a:folHlink>
        <a:srgbClr val="CDCBCB"/>
      </a:folHlink>
    </a:clrScheme>
    <a:fontScheme name="M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lnSpc>
            <a:spcPct val="105000"/>
          </a:lnSpc>
          <a:defRPr sz="1400" b="1"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8438EA1-EE20-4A5C-BB41-84F919FF6729}">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C47FC0B-BF2F-47D4-89D1-8B743C15CEDE}">
  <we:reference id="wa200004551" version="1.0.0.2" store="en-US" storeType="OMEX"/>
  <we:alternateReferences>
    <we:reference id="wa200004551" version="1.0.0.2" store="WA20000455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d18c1617-1ac8-4b22-9cef-b2ac240d88cb">
      <Terms xmlns="http://schemas.microsoft.com/office/infopath/2007/PartnerControls"/>
    </TaxKeywordTaxHTField>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_ip_UnifiedCompliancePolicyUIAction xmlns="http://schemas.microsoft.com/sharepoint/v3" xsi:nil="true"/>
    <pc3a60732cff4bd6a1032848edf6a57b xmlns="d18c1617-1ac8-4b22-9cef-b2ac240d88cb">
      <Terms xmlns="http://schemas.microsoft.com/office/infopath/2007/PartnerControls"/>
    </pc3a60732cff4bd6a1032848edf6a57b>
    <Comments xmlns="6272ae90-0b27-4405-b333-aa76ff059af6" xsi:nil="true"/>
    <_ip_UnifiedCompliancePolicyProperties xmlns="http://schemas.microsoft.com/sharepoint/v3" xsi:nil="true"/>
    <aa413b61045448e6bc230aa29a84eb0b xmlns="d18c1617-1ac8-4b22-9cef-b2ac240d88cb">
      <Terms xmlns="http://schemas.microsoft.com/office/infopath/2007/PartnerControls"/>
    </aa413b61045448e6bc230aa29a84eb0b>
    <TaxCatchAll xmlns="d18c1617-1ac8-4b22-9cef-b2ac240d88cb" xsi:nil="true"/>
    <lcf76f155ced4ddcb4097134ff3c332f xmlns="6272ae90-0b27-4405-b333-aa76ff059af6">
      <Terms xmlns="http://schemas.microsoft.com/office/infopath/2007/PartnerControls"/>
    </lcf76f155ced4ddcb4097134ff3c332f>
  </documentManagement>
</p:properties>
</file>

<file path=customXml/item2.xml><?xml version="1.0" encoding="utf-8"?>
<?mso-contentType ?>
<SharedContentType xmlns="Microsoft.SharePoint.Taxonomy.ContentTypeSync" SourceId="f5af0f96-557c-40e5-b74f-4de88d247c44"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5D9ECA0CFEC1E499275D327AF31DA19" ma:contentTypeVersion="23" ma:contentTypeDescription="Create a new document." ma:contentTypeScope="" ma:versionID="d9b8e910b1029000c21da77eb9a467d4">
  <xsd:schema xmlns:xsd="http://www.w3.org/2001/XMLSchema" xmlns:xs="http://www.w3.org/2001/XMLSchema" xmlns:p="http://schemas.microsoft.com/office/2006/metadata/properties" xmlns:ns1="http://schemas.microsoft.com/sharepoint/v3" xmlns:ns2="d18c1617-1ac8-4b22-9cef-b2ac240d88cb" xmlns:ns3="1f66e1cd-34c7-429c-9b7c-38b8eb2b1db5" xmlns:ns4="6272ae90-0b27-4405-b333-aa76ff059af6" targetNamespace="http://schemas.microsoft.com/office/2006/metadata/properties" ma:root="true" ma:fieldsID="3a50e5a2b3f58ec12a9442050ea1c675" ns1:_="" ns2:_="" ns3:_="" ns4:_="">
    <xsd:import namespace="http://schemas.microsoft.com/sharepoint/v3"/>
    <xsd:import namespace="d18c1617-1ac8-4b22-9cef-b2ac240d88cb"/>
    <xsd:import namespace="1f66e1cd-34c7-429c-9b7c-38b8eb2b1db5"/>
    <xsd:import namespace="6272ae90-0b27-4405-b333-aa76ff059af6"/>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1:_ip_UnifiedCompliancePolicyProperties" minOccurs="0"/>
                <xsd:element ref="ns1:_ip_UnifiedCompliancePolicyUIAction" minOccurs="0"/>
                <xsd:element ref="ns4:Comments"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a2686717-31fd-44b2-b901-93c8734dd583}" ma:internalName="TaxCatchAll" ma:showField="CatchAllData" ma:web="1f66e1cd-34c7-429c-9b7c-38b8eb2b1db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2686717-31fd-44b2-b901-93c8734dd583}" ma:internalName="TaxCatchAllLabel" ma:readOnly="true" ma:showField="CatchAllDataLabel" ma:web="1f66e1cd-34c7-429c-9b7c-38b8eb2b1db5">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66e1cd-34c7-429c-9b7c-38b8eb2b1db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72ae90-0b27-4405-b333-aa76ff059af6"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Comments" ma:index="32" nillable="true" ma:displayName="Comments" ma:format="Dropdown" ma:internalName="Comments">
      <xsd:simpleType>
        <xsd:restriction base="dms:Text">
          <xsd:maxLength value="255"/>
        </xsd:restriction>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LengthInSeconds" ma:index="35" nillable="true" ma:displayName="Length (seconds)" ma:internalName="MediaLengthInSeconds" ma:readOnly="true">
      <xsd:simpleType>
        <xsd:restriction base="dms:Unknow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9" nillable="true" ma:displayName="MediaServiceSearchProperties" ma:hidden="true" ma:internalName="MediaServiceSearchProperties" ma:readOnly="true">
      <xsd:simpleType>
        <xsd:restriction base="dms:Note"/>
      </xsd:simpleType>
    </xsd:element>
    <xsd:element name="MediaServiceBillingMetadata" ma:index="4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6B1FAE-0277-4314-A479-05878A9FBABE}">
  <ds:schemaRefs>
    <ds:schemaRef ds:uri="6272ae90-0b27-4405-b333-aa76ff059af6"/>
    <ds:schemaRef ds:uri="1f66e1cd-34c7-429c-9b7c-38b8eb2b1db5"/>
    <ds:schemaRef ds:uri="http://purl.org/dc/dcmityp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 ds:uri="http://purl.org/dc/elements/1.1/"/>
    <ds:schemaRef ds:uri="http://schemas.openxmlformats.org/package/2006/metadata/core-properties"/>
    <ds:schemaRef ds:uri="d18c1617-1ac8-4b22-9cef-b2ac240d88cb"/>
    <ds:schemaRef ds:uri="http://schemas.microsoft.com/sharepoint/v3"/>
  </ds:schemaRefs>
</ds:datastoreItem>
</file>

<file path=customXml/itemProps2.xml><?xml version="1.0" encoding="utf-8"?>
<ds:datastoreItem xmlns:ds="http://schemas.openxmlformats.org/officeDocument/2006/customXml" ds:itemID="{DACA1AFC-36F2-4E0A-8B6D-174E597EF7F7}">
  <ds:schemaRefs>
    <ds:schemaRef ds:uri="Microsoft.SharePoint.Taxonomy.ContentTypeSync"/>
  </ds:schemaRefs>
</ds:datastoreItem>
</file>

<file path=customXml/itemProps3.xml><?xml version="1.0" encoding="utf-8"?>
<ds:datastoreItem xmlns:ds="http://schemas.openxmlformats.org/officeDocument/2006/customXml" ds:itemID="{195D747B-7F5D-4F45-81FE-A718CC3F7122}">
  <ds:schemaRefs>
    <ds:schemaRef ds:uri="http://schemas.microsoft.com/sharepoint/v3/contenttype/forms"/>
  </ds:schemaRefs>
</ds:datastoreItem>
</file>

<file path=customXml/itemProps4.xml><?xml version="1.0" encoding="utf-8"?>
<ds:datastoreItem xmlns:ds="http://schemas.openxmlformats.org/officeDocument/2006/customXml" ds:itemID="{C2592829-6D72-47A1-AF83-0D87A799B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8c1617-1ac8-4b22-9cef-b2ac240d88cb"/>
    <ds:schemaRef ds:uri="1f66e1cd-34c7-429c-9b7c-38b8eb2b1db5"/>
    <ds:schemaRef ds:uri="6272ae90-0b27-4405-b333-aa76ff059a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402</Words>
  <Application>Microsoft Office PowerPoint</Application>
  <PresentationFormat>Widescreen</PresentationFormat>
  <Paragraphs>26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2_Office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Priya Chauhan</dc:creator>
  <cp:lastModifiedBy>Olivia Lawson</cp:lastModifiedBy>
  <cp:revision>89</cp:revision>
  <dcterms:created xsi:type="dcterms:W3CDTF">2024-09-26T11:08:02Z</dcterms:created>
  <dcterms:modified xsi:type="dcterms:W3CDTF">2026-04-17T14:36:22Z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L_LineOfBusiness">
    <vt:lpwstr/>
  </property>
  <property fmtid="{D5CDD505-2E9C-101B-9397-08002B2CF9AE}" pid="3" name="TaxKeyword">
    <vt:lpwstr/>
  </property>
  <property fmtid="{D5CDD505-2E9C-101B-9397-08002B2CF9AE}" pid="4" name="MediaServiceImageTags">
    <vt:lpwstr/>
  </property>
  <property fmtid="{D5CDD505-2E9C-101B-9397-08002B2CF9AE}" pid="5" name="ML_Roles">
    <vt:lpwstr/>
  </property>
  <property fmtid="{D5CDD505-2E9C-101B-9397-08002B2CF9AE}" pid="6" name="ML_Geography">
    <vt:lpwstr/>
  </property>
  <property fmtid="{D5CDD505-2E9C-101B-9397-08002B2CF9AE}" pid="7" name="ML_OfficeLocation">
    <vt:lpwstr/>
  </property>
  <property fmtid="{D5CDD505-2E9C-101B-9397-08002B2CF9AE}" pid="8" name="ContentTypeId">
    <vt:lpwstr>0x01010005D9ECA0CFEC1E499275D327AF31DA19</vt:lpwstr>
  </property>
  <property fmtid="{D5CDD505-2E9C-101B-9397-08002B2CF9AE}" pid="9" name="MSIP_Label_f8a4e946-8729-44db-9533-8e74969be952_Enabled">
    <vt:lpwstr>true</vt:lpwstr>
  </property>
  <property fmtid="{D5CDD505-2E9C-101B-9397-08002B2CF9AE}" pid="10" name="MSIP_Label_f8a4e946-8729-44db-9533-8e74969be952_SetDate">
    <vt:lpwstr>2026-04-13T16:26:03Z</vt:lpwstr>
  </property>
  <property fmtid="{D5CDD505-2E9C-101B-9397-08002B2CF9AE}" pid="11" name="MSIP_Label_f8a4e946-8729-44db-9533-8e74969be952_Method">
    <vt:lpwstr>Standard</vt:lpwstr>
  </property>
  <property fmtid="{D5CDD505-2E9C-101B-9397-08002B2CF9AE}" pid="12" name="MSIP_Label_f8a4e946-8729-44db-9533-8e74969be952_Name">
    <vt:lpwstr>Restricted</vt:lpwstr>
  </property>
  <property fmtid="{D5CDD505-2E9C-101B-9397-08002B2CF9AE}" pid="13" name="MSIP_Label_f8a4e946-8729-44db-9533-8e74969be952_SiteId">
    <vt:lpwstr>ca56a4a5-e300-406a-98ff-7e36a0baac5b</vt:lpwstr>
  </property>
  <property fmtid="{D5CDD505-2E9C-101B-9397-08002B2CF9AE}" pid="14" name="MSIP_Label_f8a4e946-8729-44db-9533-8e74969be952_ActionId">
    <vt:lpwstr>6c373377-9c63-44a0-9f33-8e13420d3e20</vt:lpwstr>
  </property>
  <property fmtid="{D5CDD505-2E9C-101B-9397-08002B2CF9AE}" pid="15" name="MSIP_Label_f8a4e946-8729-44db-9533-8e74969be952_ContentBits">
    <vt:lpwstr>0</vt:lpwstr>
  </property>
  <property fmtid="{D5CDD505-2E9C-101B-9397-08002B2CF9AE}" pid="16" name="MSIP_Label_f8a4e946-8729-44db-9533-8e74969be952_Tag">
    <vt:lpwstr>10, 3, 0, 2</vt:lpwstr>
  </property>
</Properties>
</file>