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1" r:id="rId2"/>
  </p:sldMasterIdLst>
  <p:notesMasterIdLst>
    <p:notesMasterId r:id="rId6"/>
  </p:notesMasterIdLst>
  <p:handoutMasterIdLst>
    <p:handoutMasterId r:id="rId7"/>
  </p:handoutMasterIdLst>
  <p:sldIdLst>
    <p:sldId id="436" r:id="rId3"/>
    <p:sldId id="287" r:id="rId4"/>
    <p:sldId id="437" r:id="rId5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eston, Ryan" initials="PR" lastIdx="1" clrIdx="0">
    <p:extLst>
      <p:ext uri="{19B8F6BF-5375-455C-9EA6-DF929625EA0E}">
        <p15:presenceInfo xmlns:p15="http://schemas.microsoft.com/office/powerpoint/2012/main" userId="S::ryan.preston@metlife.com::d881c2f4-0196-4140-a089-10a3eb1a97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ABB"/>
    <a:srgbClr val="B2DAE1"/>
    <a:srgbClr val="E5B2CF"/>
    <a:srgbClr val="00A3AD"/>
    <a:srgbClr val="0061A0"/>
    <a:srgbClr val="E46B95"/>
    <a:srgbClr val="00859B"/>
    <a:srgbClr val="00A78E"/>
    <a:srgbClr val="F9F9F9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7" autoAdjust="0"/>
    <p:restoredTop sz="96357" autoAdjust="0"/>
  </p:normalViewPr>
  <p:slideViewPr>
    <p:cSldViewPr snapToGrid="0">
      <p:cViewPr>
        <p:scale>
          <a:sx n="80" d="100"/>
          <a:sy n="80" d="100"/>
        </p:scale>
        <p:origin x="2154" y="75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2312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gb-lon-file-05\mel\hr\Reporting\DE&amp;I\DE&amp;I%20for%20AIB%20&amp;%20Women%20in%20Finance%20Charter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gb-lon-file-05\mel\hr\Reporting\DE&amp;I\DE&amp;I%20for%20AIB%20&amp;%20Women%20in%20Finance%20Charter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gb-lon-file-05\mel\hr\Reporting\DE&amp;I\DE&amp;I%20for%20AIB%20&amp;%20Women%20in%20Finance%20Charter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gb-lon-file-05\mel\hr\Reporting\DE&amp;I\2023%20WIF%20Data%20and%20Graphs%20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gb-lon-file-05\mel\hr\Reporting\DE&amp;I\2023%20WIF%20Data%20and%20Graphs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GB" sz="1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Total Number of Staff Leaders at GG9+</a:t>
            </a:r>
          </a:p>
        </c:rich>
      </c:tx>
      <c:layout>
        <c:manualLayout>
          <c:xMode val="edge"/>
          <c:yMode val="edge"/>
          <c:x val="0.21175003031930559"/>
          <c:y val="6.70966580526269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41-4C89-9F1F-A245111BC50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41-4C89-9F1F-A245111BC5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Sheet1!$M$79:$M$80</c:f>
              <c:strCache>
                <c:ptCount val="2"/>
                <c:pt idx="0">
                  <c:v>Female </c:v>
                </c:pt>
                <c:pt idx="1">
                  <c:v>Male </c:v>
                </c:pt>
              </c:strCache>
            </c:strRef>
          </c:cat>
          <c:val>
            <c:numRef>
              <c:f>Sheet1!$N$79:$N$80</c:f>
              <c:numCache>
                <c:formatCode>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441-4C89-9F1F-A245111BC50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274183784122078"/>
          <c:y val="0.25991969483651883"/>
          <c:w val="0.15952270672048346"/>
          <c:h val="0.1572546287406023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dirty="0">
                <a:solidFill>
                  <a:sysClr val="windowText" lastClr="000000"/>
                </a:solidFill>
                <a:latin typeface="+mn-lt"/>
                <a:cs typeface="Calibri" panose="020F0502020204030204" pitchFamily="34" charset="0"/>
              </a:rPr>
              <a:t>Split of Employees in UK Branch </a:t>
            </a:r>
          </a:p>
        </c:rich>
      </c:tx>
      <c:layout>
        <c:manualLayout>
          <c:xMode val="edge"/>
          <c:yMode val="edge"/>
          <c:x val="0.2650215186725024"/>
          <c:y val="6.55735763391469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292227118332601"/>
          <c:y val="0.27251623445225459"/>
          <c:w val="0.79191950489252561"/>
          <c:h val="0.63684504608565407"/>
        </c:manualLayout>
      </c:layout>
      <c:pie3DChart>
        <c:varyColors val="1"/>
        <c:ser>
          <c:idx val="0"/>
          <c:order val="0"/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rgbClr val="FF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2B5-4947-934F-10B0D267A9A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2B5-4947-934F-10B0D267A9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Sheet1!$M$54:$M$55</c:f>
              <c:strCache>
                <c:ptCount val="2"/>
                <c:pt idx="0">
                  <c:v>Female </c:v>
                </c:pt>
                <c:pt idx="1">
                  <c:v>Male </c:v>
                </c:pt>
              </c:strCache>
            </c:strRef>
          </c:cat>
          <c:val>
            <c:numRef>
              <c:f>Sheet1!$N$54:$N$55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B5-4947-934F-10B0D267A9A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11625461472622"/>
          <c:y val="0.23226794006752033"/>
          <c:w val="0.21105745053682118"/>
          <c:h val="0.1953008127790846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n-GB" sz="10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Total Number of Staff Leaders at GG13+</a:t>
            </a:r>
          </a:p>
        </c:rich>
      </c:tx>
      <c:layout>
        <c:manualLayout>
          <c:xMode val="edge"/>
          <c:yMode val="edge"/>
          <c:x val="0.20174438003028014"/>
          <c:y val="4.58483032797447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611111111111108E-2"/>
          <c:y val="0.21277486147564889"/>
          <c:w val="0.81388888888888888"/>
          <c:h val="0.66745953630796151"/>
        </c:manualLayout>
      </c:layout>
      <c:pie3DChart>
        <c:varyColors val="1"/>
        <c:ser>
          <c:idx val="0"/>
          <c:order val="0"/>
          <c:spPr>
            <a:solidFill>
              <a:srgbClr val="B2DAE1"/>
            </a:solidFill>
          </c:spPr>
          <c:dPt>
            <c:idx val="0"/>
            <c:bubble3D val="0"/>
            <c:spPr>
              <a:solidFill>
                <a:srgbClr val="66CAB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F4-4A44-9A5D-B718332F1DE7}"/>
              </c:ext>
            </c:extLst>
          </c:dPt>
          <c:dPt>
            <c:idx val="1"/>
            <c:bubble3D val="0"/>
            <c:spPr>
              <a:solidFill>
                <a:srgbClr val="B2DAE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F4-4A44-9A5D-B718332F1D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'Graphs 2023'!$N$127:$N$128</c:f>
              <c:strCache>
                <c:ptCount val="2"/>
                <c:pt idx="0">
                  <c:v>Female </c:v>
                </c:pt>
                <c:pt idx="1">
                  <c:v>Male </c:v>
                </c:pt>
              </c:strCache>
            </c:strRef>
          </c:cat>
          <c:val>
            <c:numRef>
              <c:f>'Graphs 2023'!$O$127:$O$128</c:f>
              <c:numCache>
                <c:formatCode>0.0%</c:formatCode>
                <c:ptCount val="2"/>
                <c:pt idx="0">
                  <c:v>0.375</c:v>
                </c:pt>
                <c:pt idx="1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3F4-4A44-9A5D-B718332F1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981095284216245"/>
          <c:y val="0.25302667682349106"/>
          <c:w val="0.14965999212994593"/>
          <c:h val="0.2039693097149267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b="0" i="0" baseline="0"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 number of Exec -1 Accelerate and Progression Talent  </a:t>
            </a:r>
            <a:endParaRPr lang="en-GB" sz="1000">
              <a:solidFill>
                <a:sysClr val="windowText" lastClr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316261145499952"/>
          <c:y val="5.092592971227193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tx>
            <c:strRef>
              <c:f>'Graphs 2023'!$N$141</c:f>
              <c:strCache>
                <c:ptCount val="1"/>
                <c:pt idx="0">
                  <c:v>Female </c:v>
                </c:pt>
              </c:strCache>
            </c:strRef>
          </c:tx>
          <c:spPr>
            <a:solidFill>
              <a:srgbClr val="FFCCCC"/>
            </a:solidFill>
          </c:spPr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'Graphs 2023'!$O$141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58-4FDE-9342-7517F8582D5C}"/>
            </c:ext>
          </c:extLst>
        </c:ser>
        <c:ser>
          <c:idx val="0"/>
          <c:order val="1"/>
          <c:spPr>
            <a:solidFill>
              <a:srgbClr val="FFCCCC"/>
            </a:solidFill>
          </c:spPr>
          <c:dPt>
            <c:idx val="0"/>
            <c:bubble3D val="0"/>
            <c:spPr>
              <a:solidFill>
                <a:srgbClr val="FF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158-4FDE-9342-7517F8582D5C}"/>
              </c:ext>
            </c:extLst>
          </c:dPt>
          <c:dPt>
            <c:idx val="1"/>
            <c:bubble3D val="0"/>
            <c:spPr>
              <a:solidFill>
                <a:srgbClr val="FF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158-4FDE-9342-7517F8582D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'Graphs 2023'!$N$141:$N$142</c:f>
              <c:strCache>
                <c:ptCount val="2"/>
                <c:pt idx="0">
                  <c:v>Female </c:v>
                </c:pt>
                <c:pt idx="1">
                  <c:v>Male </c:v>
                </c:pt>
              </c:strCache>
            </c:strRef>
          </c:cat>
          <c:val>
            <c:numRef>
              <c:f>'Graphs 2023'!$O$141:$O$142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58-4FDE-9342-7517F8582D5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4005096237970267"/>
          <c:y val="0.23947871099445908"/>
          <c:w val="0.13209776902887138"/>
          <c:h val="7.360670982549219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spPr>
    <a:ln>
      <a:solidFill>
        <a:schemeClr val="tx1"/>
      </a:solidFill>
    </a:ln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b="0" i="0" baseline="0" dirty="0">
                <a:solidFill>
                  <a:sysClr val="windowText" lastClr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 number of attendees at developmental events and training  </a:t>
            </a:r>
            <a:endParaRPr lang="en-GB" sz="1000" dirty="0">
              <a:solidFill>
                <a:sysClr val="windowText" lastClr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61715992099414"/>
          <c:y val="6.7695959081291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9FC-4D23-9ADB-5D4F2E47AE79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9FC-4D23-9ADB-5D4F2E47AE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'Graphs 2023'!$M$165:$M$166</c:f>
              <c:strCache>
                <c:ptCount val="2"/>
                <c:pt idx="0">
                  <c:v>Female </c:v>
                </c:pt>
                <c:pt idx="1">
                  <c:v>Male </c:v>
                </c:pt>
              </c:strCache>
            </c:strRef>
          </c:cat>
          <c:val>
            <c:numRef>
              <c:f>'Graphs 2023'!$N$165:$N$166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FC-4D23-9ADB-5D4F2E47AE7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971496020967927"/>
          <c:y val="0.21932815689705457"/>
          <c:w val="0.13558715889988937"/>
          <c:h val="0.1287875151281253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0.21319</cdr:y>
    </cdr:from>
    <cdr:to>
      <cdr:x>0.25334</cdr:x>
      <cdr:y>0.5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79ED4B2-F447-A0DD-D956-F8119981CBD7}"/>
            </a:ext>
          </a:extLst>
        </cdr:cNvPr>
        <cdr:cNvSpPr txBox="1"/>
      </cdr:nvSpPr>
      <cdr:spPr>
        <a:xfrm xmlns:a="http://schemas.openxmlformats.org/drawingml/2006/main">
          <a:off x="0" y="450022"/>
          <a:ext cx="958040" cy="605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900" dirty="0">
              <a:solidFill>
                <a:schemeClr val="tx1"/>
              </a:solidFill>
              <a:effectLst/>
              <a:cs typeface="Calibri" panose="020F0502020204030204" pitchFamily="34" charset="0"/>
            </a:rPr>
            <a:t>Target of 50% women people leaders at GG9+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0.23028</cdr:y>
    </cdr:from>
    <cdr:to>
      <cdr:x>0.20406</cdr:x>
      <cdr:y>0.44954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C3D48FC-3B3C-A4A7-13CA-E39C91E7833F}"/>
            </a:ext>
          </a:extLst>
        </cdr:cNvPr>
        <cdr:cNvSpPr txBox="1"/>
      </cdr:nvSpPr>
      <cdr:spPr>
        <a:xfrm xmlns:a="http://schemas.openxmlformats.org/drawingml/2006/main">
          <a:off x="-701463" y="490443"/>
          <a:ext cx="686252" cy="466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900" dirty="0">
              <a:solidFill>
                <a:schemeClr val="tx1"/>
              </a:solidFill>
              <a:cs typeface="Calibri" panose="020F0502020204030204" pitchFamily="34" charset="0"/>
            </a:rPr>
            <a:t>Target maintain</a:t>
          </a:r>
        </a:p>
        <a:p xmlns:a="http://schemas.openxmlformats.org/drawingml/2006/main">
          <a:pPr algn="l"/>
          <a:r>
            <a:rPr lang="en-GB" sz="900" dirty="0">
              <a:solidFill>
                <a:schemeClr val="tx1"/>
              </a:solidFill>
              <a:cs typeface="Calibri" panose="020F0502020204030204" pitchFamily="34" charset="0"/>
            </a:rPr>
            <a:t>Male female</a:t>
          </a:r>
        </a:p>
        <a:p xmlns:a="http://schemas.openxmlformats.org/drawingml/2006/main">
          <a:r>
            <a:rPr lang="en-GB" sz="900" dirty="0">
              <a:solidFill>
                <a:schemeClr val="tx1"/>
              </a:solidFill>
              <a:cs typeface="Calibri" panose="020F0502020204030204" pitchFamily="34" charset="0"/>
            </a:rPr>
            <a:t>50/50 split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0.00069</cdr:x>
      <cdr:y>0.17043</cdr:y>
    </cdr:from>
    <cdr:to>
      <cdr:x>0.25186</cdr:x>
      <cdr:y>0.4845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1514F85-1ABD-A0D3-3CAE-46AF7BD4AD0C}"/>
            </a:ext>
          </a:extLst>
        </cdr:cNvPr>
        <cdr:cNvSpPr txBox="1"/>
      </cdr:nvSpPr>
      <cdr:spPr>
        <a:xfrm xmlns:a="http://schemas.openxmlformats.org/drawingml/2006/main">
          <a:off x="3175" y="467518"/>
          <a:ext cx="1148343" cy="861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Target of 50% women in Exec-1 Accelerate &amp;</a:t>
          </a:r>
        </a:p>
        <a:p xmlns:a="http://schemas.openxmlformats.org/drawingml/2006/main">
          <a:r>
            <a:rPr lang="en-GB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Progression</a:t>
          </a:r>
        </a:p>
        <a:p xmlns:a="http://schemas.openxmlformats.org/drawingml/2006/main">
          <a:r>
            <a:rPr lang="en-GB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Talent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0.0046</cdr:x>
      <cdr:y>0.13747</cdr:y>
    </cdr:from>
    <cdr:to>
      <cdr:x>0.19693</cdr:x>
      <cdr:y>0.48826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D1EE667-30E1-71D4-D48E-0C3ED73847E6}"/>
            </a:ext>
          </a:extLst>
        </cdr:cNvPr>
        <cdr:cNvSpPr txBox="1"/>
      </cdr:nvSpPr>
      <cdr:spPr>
        <a:xfrm xmlns:a="http://schemas.openxmlformats.org/drawingml/2006/main">
          <a:off x="23044" y="338828"/>
          <a:ext cx="963545" cy="864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Maintain of 50/50 split of male/female attendees at</a:t>
          </a:r>
          <a:r>
            <a:rPr lang="en-GB" sz="900" baseline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rPr>
            <a:t> developmental events and training </a:t>
          </a:r>
          <a:endParaRPr lang="en-GB" sz="900" dirty="0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1AEF-3112-6549-914A-E0D9B60F40EA}" type="datetimeFigureOut">
              <a:rPr lang="en-US" sz="1000" smtClean="0">
                <a:latin typeface="Arial" charset="0"/>
                <a:cs typeface="Arial" charset="0"/>
              </a:rPr>
              <a:t>9/27/2023</a:t>
            </a:fld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3638-C25A-9844-8D5B-B0309EC5F961}" type="slidenum">
              <a:rPr lang="en-US" sz="1000" smtClean="0">
                <a:latin typeface="Arial" charset="0"/>
                <a:cs typeface="Arial" charset="0"/>
              </a:rPr>
              <a:t>‹#›</a:t>
            </a:fld>
            <a:endParaRPr lang="en-US" sz="1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83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EC2C7003-A6A9-A249-88AD-8CFDA7DED64B}" type="datetimeFigureOut">
              <a:rPr lang="en-US" smtClean="0"/>
              <a:pPr/>
              <a:t>9/27/2023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0" i="0"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0" i="0">
                <a:latin typeface="Arial" charset="0"/>
                <a:cs typeface="Arial" charset="0"/>
              </a:defRPr>
            </a:lvl1pPr>
          </a:lstStyle>
          <a:p>
            <a:fld id="{50AD15A5-6128-B84F-818D-8AA5BDD9AF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6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81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32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4976E-3E97-4431-AA0E-54184CC7CD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80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57338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3" y="5345291"/>
            <a:ext cx="5193792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57338" y="0"/>
            <a:ext cx="455612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5764" y="0"/>
            <a:ext cx="1373061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0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5981" y="0"/>
            <a:ext cx="6112843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394960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539496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704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394960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5394960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5981" y="0"/>
            <a:ext cx="6112843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9503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8825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D4629-B2F8-DD40-968A-B631872631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posing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8352" y="0"/>
            <a:ext cx="6091100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97725" y="0"/>
            <a:ext cx="6091100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88944" y="1504121"/>
            <a:ext cx="2910508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Opposing ideas </a:t>
            </a:r>
            <a:br>
              <a:rPr lang="en-US" dirty="0"/>
            </a:br>
            <a:r>
              <a:rPr lang="en-US" dirty="0"/>
              <a:t>with statements supported by graphics/images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097725" y="1504121"/>
            <a:ext cx="2907792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2pPr>
            <a:lvl3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3pPr>
            <a:lvl4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4pPr>
            <a:lvl5pPr>
              <a:defRPr b="1" i="0">
                <a:latin typeface="MetLife Circular" charset="0"/>
                <a:ea typeface="MetLife Circular" charset="0"/>
                <a:cs typeface="MetLife Circular" charset="0"/>
              </a:defRPr>
            </a:lvl5pPr>
          </a:lstStyle>
          <a:p>
            <a:pPr algn="l"/>
            <a:r>
              <a:rPr lang="en-US" dirty="0">
                <a:solidFill>
                  <a:schemeClr val="tx1"/>
                </a:solidFill>
              </a:rPr>
              <a:t>Opposing ideas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CF153760-0266-D144-95C5-71B72E3DF8A8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48391368-8E4D-9147-B145-DF1372B4EE6E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80101C57-35E1-494B-BF13-8B3A6E812463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091383-DEC4-204D-8A36-56BD8FFBC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3884918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2038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388620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05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8995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6092757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613"/>
            <a:ext cx="53737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 with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85489" y="0"/>
            <a:ext cx="61033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D95ED186-43FB-524C-BA1D-FE9206B5EE21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E644EB67-7A01-0445-BE7F-7139E2D0ADE7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B138C220-F154-1547-B8B8-038AF7C8FDEE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0768B1-8C76-EF4E-AD7C-DD7331E615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5860" y="0"/>
            <a:ext cx="306296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40729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198" y="1371600"/>
            <a:ext cx="840934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080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 |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5860" y="0"/>
            <a:ext cx="306296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407292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841248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726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28D92-AA66-A049-A528-5B202C14A7D1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2B09D78D-265C-6040-B686-E6DCD4807E7C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3" y="5345291"/>
            <a:ext cx="5193792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4247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92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3"/>
            <a:ext cx="12188824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 preferRelativeResize="0"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748" y="947521"/>
            <a:ext cx="2313806" cy="15934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720027" y="674177"/>
            <a:ext cx="2933353" cy="5201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6444059"/>
            <a:ext cx="7925195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7925194" y="6444059"/>
            <a:ext cx="1223798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9148990" y="6444059"/>
            <a:ext cx="2469901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1618889" y="6444059"/>
            <a:ext cx="56993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643855" y="3704884"/>
            <a:ext cx="10858692" cy="774216"/>
          </a:xfrm>
        </p:spPr>
        <p:txBody>
          <a:bodyPr lIns="0" rIns="0" anchor="b">
            <a:noAutofit/>
          </a:bodyPr>
          <a:lstStyle>
            <a:lvl1pPr algn="l">
              <a:lnSpc>
                <a:spcPct val="100000"/>
              </a:lnSpc>
              <a:defRPr sz="2999" spc="-2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3849" y="4577048"/>
            <a:ext cx="6313939" cy="32515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799" b="1" i="0">
                <a:solidFill>
                  <a:schemeClr val="tx1"/>
                </a:solidFill>
              </a:defRPr>
            </a:lvl1pPr>
            <a:lvl2pPr marL="342797" indent="0" algn="ctr">
              <a:buNone/>
              <a:defRPr sz="1500"/>
            </a:lvl2pPr>
            <a:lvl3pPr marL="685594" indent="0" algn="ctr">
              <a:buNone/>
              <a:defRPr sz="1400"/>
            </a:lvl3pPr>
            <a:lvl4pPr marL="1028391" indent="0" algn="ctr">
              <a:buNone/>
              <a:defRPr sz="1200"/>
            </a:lvl4pPr>
            <a:lvl5pPr marL="1371189" indent="0" algn="ctr">
              <a:buNone/>
              <a:defRPr sz="1200"/>
            </a:lvl5pPr>
            <a:lvl6pPr marL="1713986" indent="0" algn="ctr">
              <a:buNone/>
              <a:defRPr sz="1200"/>
            </a:lvl6pPr>
            <a:lvl7pPr marL="2056783" indent="0" algn="ctr">
              <a:buNone/>
              <a:defRPr sz="1200"/>
            </a:lvl7pPr>
            <a:lvl8pPr marL="2399580" indent="0" algn="ctr">
              <a:buNone/>
              <a:defRPr sz="1200"/>
            </a:lvl8pPr>
            <a:lvl9pPr marL="2742377" indent="0" algn="ctr">
              <a:buNone/>
              <a:defRPr sz="1200"/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2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3849" y="4953003"/>
            <a:ext cx="6313939" cy="298451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799"/>
            </a:lvl1pPr>
          </a:lstStyle>
          <a:p>
            <a:pPr lvl="0"/>
            <a:r>
              <a:rPr lang="en-US" dirty="0"/>
              <a:t>Department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3848" y="5314947"/>
            <a:ext cx="6313939" cy="292107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ct val="100000"/>
              </a:lnSpc>
              <a:defRPr sz="1799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9823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15" y="2761675"/>
            <a:ext cx="11244978" cy="603863"/>
          </a:xfrm>
        </p:spPr>
        <p:txBody>
          <a:bodyPr anchor="t">
            <a:normAutofit/>
          </a:bodyPr>
          <a:lstStyle>
            <a:lvl1pPr>
              <a:defRPr sz="29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69970" y="3385519"/>
            <a:ext cx="11248922" cy="373719"/>
          </a:xfrm>
        </p:spPr>
        <p:txBody>
          <a:bodyPr lIns="91440" tIns="0" rIns="91440" bIns="0" anchor="b" anchorCtr="0">
            <a:noAutofit/>
          </a:bodyPr>
          <a:lstStyle>
            <a:lvl1pPr>
              <a:defRPr sz="17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5"/>
            <a:ext cx="7925195" cy="4203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925194" y="5"/>
            <a:ext cx="1223798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148990" y="5"/>
            <a:ext cx="2469901" cy="4203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1618889" y="5"/>
            <a:ext cx="569937" cy="42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2" tIns="34281" rIns="68562" bIns="34281"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105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740" y="1869028"/>
            <a:ext cx="9255889" cy="4226983"/>
          </a:xfrm>
        </p:spPr>
        <p:txBody>
          <a:bodyPr>
            <a:normAutofit/>
          </a:bodyPr>
          <a:lstStyle>
            <a:lvl1pPr>
              <a:lnSpc>
                <a:spcPts val="4499"/>
              </a:lnSpc>
              <a:defRPr sz="2199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1.</a:t>
            </a:r>
          </a:p>
          <a:p>
            <a:pPr lvl="0"/>
            <a:r>
              <a:rPr lang="en-US" dirty="0"/>
              <a:t>2.</a:t>
            </a:r>
          </a:p>
          <a:p>
            <a:pPr lvl="0"/>
            <a:r>
              <a:rPr lang="en-US" dirty="0"/>
              <a:t>3.</a:t>
            </a:r>
          </a:p>
          <a:p>
            <a:pPr lvl="0"/>
            <a:r>
              <a:rPr lang="en-US" dirty="0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857366"/>
            <a:ext cx="9262590" cy="311037"/>
          </a:xfrm>
        </p:spPr>
        <p:txBody>
          <a:bodyPr lIns="91440" tIns="0" rIns="91440" bIns="0" anchor="b" anchorCtr="0">
            <a:noAutofit/>
          </a:bodyPr>
          <a:lstStyle>
            <a:lvl1pPr>
              <a:defRPr sz="17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20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45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88825" cy="6324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3" y="3048815"/>
            <a:ext cx="11471260" cy="760372"/>
          </a:xfrm>
        </p:spPr>
        <p:txBody>
          <a:bodyPr anchor="ctr"/>
          <a:lstStyle>
            <a:lvl1pPr>
              <a:defRPr sz="2799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46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018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782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79" y="998118"/>
            <a:ext cx="7860277" cy="3401253"/>
          </a:xfrm>
        </p:spPr>
        <p:txBody>
          <a:bodyPr anchor="t">
            <a:noAutofit/>
          </a:bodyPr>
          <a:lstStyle>
            <a:lvl1pPr algn="l">
              <a:defRPr sz="27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Use as a Divider slide, or place a quote or fact here. Use on it’s own or to introduce a new section of the presentation. (Georgia 28 </a:t>
            </a:r>
            <a:r>
              <a:rPr lang="en-US" dirty="0" err="1"/>
              <a:t>pt</a:t>
            </a:r>
            <a:r>
              <a:rPr lang="en-US" dirty="0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4"/>
            <a:ext cx="850678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322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25" y="1696288"/>
            <a:ext cx="11473718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14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62" tIns="34281" rIns="68562" bIns="3428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857366"/>
            <a:ext cx="1147700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5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3200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2" y="5345291"/>
            <a:ext cx="679519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59310" y="0"/>
            <a:ext cx="455612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5764" y="0"/>
            <a:ext cx="1373061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8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25" y="1696288"/>
            <a:ext cx="11473718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857366"/>
            <a:ext cx="11477002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153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9" y="1591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1" imgH="472" progId="TCLayout.ActiveDocument.1">
                  <p:embed/>
                </p:oleObj>
              </mc:Choice>
              <mc:Fallback>
                <p:oleObj name="think-cell Slide" r:id="rId3" imgW="471" imgH="472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6" y="204845"/>
            <a:ext cx="11471259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664026"/>
            <a:ext cx="11478377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23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783" y="206479"/>
            <a:ext cx="11471260" cy="101272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325" y="1977243"/>
            <a:ext cx="11475094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1219202"/>
            <a:ext cx="1147837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61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8783" y="206479"/>
            <a:ext cx="11471260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0" y="1219202"/>
            <a:ext cx="11478378" cy="311037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Subtitle text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549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029" y="1032011"/>
            <a:ext cx="1825428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254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2183" y="1032011"/>
            <a:ext cx="1808761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2746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366757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254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89757" y="1433889"/>
            <a:ext cx="1829700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1244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2746" y="1434937"/>
            <a:ext cx="1829700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89757" y="1032011"/>
            <a:ext cx="1829700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="1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326" y="1696288"/>
            <a:ext cx="1143931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534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0939" y="1020719"/>
            <a:ext cx="1858977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5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741" y="1032011"/>
            <a:ext cx="1855562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3631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3836" y="1032011"/>
            <a:ext cx="1858977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8246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5553" y="1032011"/>
            <a:ext cx="1858977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700"/>
              </a:lnSpc>
              <a:spcBef>
                <a:spcPts val="0"/>
              </a:spcBef>
              <a:defRPr sz="1100" baseline="0"/>
            </a:lvl1pPr>
          </a:lstStyle>
          <a:p>
            <a:pPr lvl="0"/>
            <a:r>
              <a:rPr lang="en-US" dirty="0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326" y="1696288"/>
            <a:ext cx="1143931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199"/>
            </a:lvl1pPr>
            <a:lvl2pPr>
              <a:lnSpc>
                <a:spcPct val="140000"/>
              </a:lnSpc>
              <a:defRPr sz="2199"/>
            </a:lvl2pPr>
            <a:lvl3pPr>
              <a:lnSpc>
                <a:spcPct val="140000"/>
              </a:lnSpc>
              <a:defRPr sz="2199"/>
            </a:lvl3pPr>
            <a:lvl4pPr>
              <a:lnSpc>
                <a:spcPct val="140000"/>
              </a:lnSpc>
              <a:defRPr sz="2199"/>
            </a:lvl4pPr>
            <a:lvl5pPr>
              <a:lnSpc>
                <a:spcPct val="140000"/>
              </a:lnSpc>
              <a:defRPr sz="21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960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81" y="1452247"/>
            <a:ext cx="5180251" cy="4351339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999"/>
            </a:lvl2pPr>
            <a:lvl3pPr>
              <a:defRPr sz="1999"/>
            </a:lvl3pPr>
            <a:lvl4pPr>
              <a:defRPr sz="1999"/>
            </a:lvl4pPr>
            <a:lvl5pPr>
              <a:defRPr sz="19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392" y="1452247"/>
            <a:ext cx="5180251" cy="4351339"/>
          </a:xfrm>
        </p:spPr>
        <p:txBody>
          <a:bodyPr>
            <a:normAutofit/>
          </a:bodyPr>
          <a:lstStyle>
            <a:lvl1pPr>
              <a:defRPr sz="1999"/>
            </a:lvl1pPr>
            <a:lvl2pPr>
              <a:defRPr sz="1999"/>
            </a:lvl2pPr>
            <a:lvl3pPr>
              <a:defRPr sz="1999"/>
            </a:lvl3pPr>
            <a:lvl4pPr>
              <a:defRPr sz="1999"/>
            </a:lvl4pPr>
            <a:lvl5pPr>
              <a:defRPr sz="1999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351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85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2427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5566" y="1845871"/>
            <a:ext cx="3373133" cy="643331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999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585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3219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4799" y="2659262"/>
            <a:ext cx="3373886" cy="3272367"/>
          </a:xfrm>
        </p:spPr>
        <p:txBody>
          <a:bodyPr>
            <a:noAutofit/>
          </a:bodyPr>
          <a:lstStyle>
            <a:lvl1pPr>
              <a:lnSpc>
                <a:spcPts val="2199"/>
              </a:lnSpc>
              <a:defRPr sz="1799"/>
            </a:lvl1pPr>
            <a:lvl2pPr>
              <a:lnSpc>
                <a:spcPts val="2199"/>
              </a:lnSpc>
              <a:defRPr sz="1799"/>
            </a:lvl2pPr>
            <a:lvl3pPr>
              <a:lnSpc>
                <a:spcPts val="2199"/>
              </a:lnSpc>
              <a:defRPr sz="1799"/>
            </a:lvl3pPr>
            <a:lvl4pPr>
              <a:lnSpc>
                <a:spcPts val="2199"/>
              </a:lnSpc>
              <a:defRPr sz="1799"/>
            </a:lvl4pPr>
            <a:lvl5pPr>
              <a:lnSpc>
                <a:spcPts val="2199"/>
              </a:lnSpc>
              <a:defRPr sz="17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353041" y="857366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2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73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89" y="204845"/>
            <a:ext cx="9256846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857366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56326" y="1920550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356326" y="3181472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6"/>
          </p:nvPr>
        </p:nvSpPr>
        <p:spPr>
          <a:xfrm>
            <a:off x="356326" y="4466748"/>
            <a:ext cx="3589146" cy="575215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1999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7"/>
          </p:nvPr>
        </p:nvSpPr>
        <p:spPr>
          <a:xfrm>
            <a:off x="4089076" y="1857050"/>
            <a:ext cx="7253579" cy="862965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8"/>
          </p:nvPr>
        </p:nvSpPr>
        <p:spPr>
          <a:xfrm>
            <a:off x="4089076" y="3125663"/>
            <a:ext cx="7253579" cy="879612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9"/>
          </p:nvPr>
        </p:nvSpPr>
        <p:spPr>
          <a:xfrm>
            <a:off x="4089076" y="4403211"/>
            <a:ext cx="7253579" cy="1045091"/>
          </a:xfrm>
        </p:spPr>
        <p:txBody>
          <a:bodyPr tIns="0" bIns="0" anchor="t" anchorCtr="0">
            <a:normAutofit/>
          </a:bodyPr>
          <a:lstStyle>
            <a:lvl1pPr>
              <a:defRPr sz="1799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66539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381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0278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5174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0067" y="4122422"/>
            <a:ext cx="2755101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1500" b="1"/>
            </a:lvl1pPr>
            <a:lvl2pPr marL="4762" indent="0" algn="ctr">
              <a:lnSpc>
                <a:spcPct val="100000"/>
              </a:lnSpc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3783" y="100698"/>
            <a:ext cx="3725043" cy="208269"/>
          </a:xfrm>
          <a:prstGeom prst="rect">
            <a:avLst/>
          </a:prstGeom>
        </p:spPr>
        <p:txBody>
          <a:bodyPr vert="horz" lIns="91416" tIns="0" rIns="91416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68559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58789" y="206479"/>
            <a:ext cx="9256846" cy="101272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041" y="1219202"/>
            <a:ext cx="9262590" cy="311037"/>
          </a:xfrm>
        </p:spPr>
        <p:txBody>
          <a:bodyPr vert="horz" lIns="0" tIns="0" rIns="0" bIns="0" rtlCol="0" anchor="b" anchorCtr="0">
            <a:noAutofit/>
          </a:bodyPr>
          <a:lstStyle>
            <a:lvl1pPr>
              <a:defRPr lang="en-US" sz="1799" dirty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text style</a:t>
            </a:r>
          </a:p>
        </p:txBody>
      </p:sp>
      <p:sp>
        <p:nvSpPr>
          <p:cNvPr id="1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4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613" y="3987483"/>
            <a:ext cx="679435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612" y="5345291"/>
            <a:ext cx="679519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subtitle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759897" y="6527427"/>
            <a:ext cx="4113728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600">
                <a:solidFill>
                  <a:schemeClr val="accent3"/>
                </a:solidFill>
              </a:defRPr>
            </a:lvl1pPr>
          </a:lstStyle>
          <a:p>
            <a:pPr defTabSz="685594"/>
            <a:r>
              <a:rPr lang="en-US">
                <a:solidFill>
                  <a:srgbClr val="0061A0"/>
                </a:solidFill>
              </a:rPr>
              <a:t>Group Benefits Regional Market Value Proposition</a:t>
            </a:r>
            <a:endParaRPr lang="en-US" dirty="0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634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3E704-F213-432D-BB6E-F1DED02B8CA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2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57338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613" y="1935162"/>
            <a:ext cx="8275637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57338" y="0"/>
            <a:ext cx="455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5764" y="0"/>
            <a:ext cx="13730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369F17-56A0-BB4D-AC17-65EDADA7B8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613" y="1935162"/>
            <a:ext cx="8275637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59310" y="0"/>
            <a:ext cx="4556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5764" y="0"/>
            <a:ext cx="137306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5613"/>
            <a:ext cx="11274552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 dirty="0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D8946D-F449-5F4C-804E-200176634BDF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7EE6175-3C10-4349-90EA-276AA47F3390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3965" y="6215044"/>
            <a:ext cx="1676755" cy="693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9450388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762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9454896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371600"/>
            <a:ext cx="944245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 dirty="0"/>
              <a:t>Header</a:t>
            </a:r>
          </a:p>
          <a:p>
            <a:pPr lvl="1"/>
            <a:r>
              <a:rPr lang="en-US" dirty="0"/>
              <a:t>First Level 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8868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image" Target="../media/image4.jpeg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6013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11276013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4523" y="6418626"/>
            <a:ext cx="734302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200" y="6356196"/>
            <a:ext cx="1490546" cy="379142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321F721-4826-4E4E-A2A8-70906FC8472E}"/>
              </a:ext>
            </a:extLst>
          </p:cNvPr>
          <p:cNvSpPr txBox="1">
            <a:spLocks/>
          </p:cNvSpPr>
          <p:nvPr userDrawn="1"/>
        </p:nvSpPr>
        <p:spPr>
          <a:xfrm>
            <a:off x="8921749" y="6418626"/>
            <a:ext cx="253277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7BBFEA55-E6CB-FA4D-A342-CAA145C6F31A}"/>
              </a:ext>
            </a:extLst>
          </p:cNvPr>
          <p:cNvSpPr txBox="1">
            <a:spLocks/>
          </p:cNvSpPr>
          <p:nvPr userDrawn="1"/>
        </p:nvSpPr>
        <p:spPr>
          <a:xfrm>
            <a:off x="6026150" y="6418626"/>
            <a:ext cx="2895598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b="0" i="0" dirty="0">
                <a:solidFill>
                  <a:schemeClr val="tx1"/>
                </a:solidFill>
                <a:latin typeface="Arial" charset="0"/>
                <a:cs typeface="Arial" charset="0"/>
              </a:rPr>
              <a:t>Presentation Title</a:t>
            </a:r>
            <a:endParaRPr lang="en-US" sz="8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1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40" r:id="rId2"/>
    <p:sldLayoutId id="2147483716" r:id="rId3"/>
    <p:sldLayoutId id="2147483736" r:id="rId4"/>
    <p:sldLayoutId id="2147483735" r:id="rId5"/>
    <p:sldLayoutId id="2147483661" r:id="rId6"/>
    <p:sldLayoutId id="2147483734" r:id="rId7"/>
    <p:sldLayoutId id="2147483705" r:id="rId8"/>
    <p:sldLayoutId id="2147483707" r:id="rId9"/>
    <p:sldLayoutId id="2147483722" r:id="rId10"/>
    <p:sldLayoutId id="2147483694" r:id="rId11"/>
    <p:sldLayoutId id="2147483737" r:id="rId12"/>
    <p:sldLayoutId id="2147483739" r:id="rId13"/>
    <p:sldLayoutId id="2147483695" r:id="rId14"/>
    <p:sldLayoutId id="2147483696" r:id="rId15"/>
    <p:sldLayoutId id="2147483698" r:id="rId16"/>
    <p:sldLayoutId id="2147483738" r:id="rId17"/>
    <p:sldLayoutId id="2147483701" r:id="rId18"/>
    <p:sldLayoutId id="2147483729" r:id="rId19"/>
    <p:sldLayoutId id="2147483655" r:id="rId20"/>
    <p:sldLayoutId id="2147483703" r:id="rId2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3" orient="horz" pos="3912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pos="287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pos="791" userDrawn="1">
          <p15:clr>
            <a:srgbClr val="F26B43"/>
          </p15:clr>
        </p15:guide>
        <p15:guide id="8" pos="887" userDrawn="1">
          <p15:clr>
            <a:srgbClr val="F26B43"/>
          </p15:clr>
        </p15:guide>
        <p15:guide id="9" pos="1391" userDrawn="1">
          <p15:clr>
            <a:srgbClr val="F26B43"/>
          </p15:clr>
        </p15:guide>
        <p15:guide id="10" pos="1487" userDrawn="1">
          <p15:clr>
            <a:srgbClr val="F26B43"/>
          </p15:clr>
        </p15:guide>
        <p15:guide id="11" pos="1991" userDrawn="1">
          <p15:clr>
            <a:srgbClr val="F26B43"/>
          </p15:clr>
        </p15:guide>
        <p15:guide id="12" pos="2087" userDrawn="1">
          <p15:clr>
            <a:srgbClr val="F26B43"/>
          </p15:clr>
        </p15:guide>
        <p15:guide id="13" pos="2591" userDrawn="1">
          <p15:clr>
            <a:srgbClr val="F26B43"/>
          </p15:clr>
        </p15:guide>
        <p15:guide id="14" pos="2687" userDrawn="1">
          <p15:clr>
            <a:srgbClr val="F26B43"/>
          </p15:clr>
        </p15:guide>
        <p15:guide id="15" pos="3191" userDrawn="1">
          <p15:clr>
            <a:srgbClr val="F26B43"/>
          </p15:clr>
        </p15:guide>
        <p15:guide id="16" pos="3263" userDrawn="1">
          <p15:clr>
            <a:srgbClr val="F26B43"/>
          </p15:clr>
        </p15:guide>
        <p15:guide id="17" pos="3791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391" userDrawn="1">
          <p15:clr>
            <a:srgbClr val="F26B43"/>
          </p15:clr>
        </p15:guide>
        <p15:guide id="20" pos="4487" userDrawn="1">
          <p15:clr>
            <a:srgbClr val="F26B43"/>
          </p15:clr>
        </p15:guide>
        <p15:guide id="21" pos="4991" userDrawn="1">
          <p15:clr>
            <a:srgbClr val="F26B43"/>
          </p15:clr>
        </p15:guide>
        <p15:guide id="22" pos="5087" userDrawn="1">
          <p15:clr>
            <a:srgbClr val="F26B43"/>
          </p15:clr>
        </p15:guide>
        <p15:guide id="23" pos="5591" userDrawn="1">
          <p15:clr>
            <a:srgbClr val="F26B43"/>
          </p15:clr>
        </p15:guide>
        <p15:guide id="24" pos="5663" userDrawn="1">
          <p15:clr>
            <a:srgbClr val="F26B43"/>
          </p15:clr>
        </p15:guide>
        <p15:guide id="25" pos="6191" userDrawn="1">
          <p15:clr>
            <a:srgbClr val="F26B43"/>
          </p15:clr>
        </p15:guide>
        <p15:guide id="26" pos="6263" userDrawn="1">
          <p15:clr>
            <a:srgbClr val="F26B43"/>
          </p15:clr>
        </p15:guide>
        <p15:guide id="27" pos="6791" userDrawn="1">
          <p15:clr>
            <a:srgbClr val="F26B43"/>
          </p15:clr>
        </p15:guide>
        <p15:guide id="28" pos="6863" userDrawn="1">
          <p15:clr>
            <a:srgbClr val="F26B43"/>
          </p15:clr>
        </p15:guide>
        <p15:guide id="29" orient="horz" pos="86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2"/>
            </p:custDataLst>
          </p:nvPr>
        </p:nvGraphicFramePr>
        <p:xfrm>
          <a:off x="2119" y="1591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471" imgH="472" progId="TCLayout.ActiveDocument.1">
                  <p:embed/>
                </p:oleObj>
              </mc:Choice>
              <mc:Fallback>
                <p:oleObj name="think-cell Slide" r:id="rId23" imgW="471" imgH="472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83" y="204831"/>
            <a:ext cx="11471260" cy="7603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333" y="1854339"/>
            <a:ext cx="11473716" cy="4281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39502" y="6415346"/>
            <a:ext cx="904332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594"/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685594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4" t="25599" r="9369" b="25265"/>
          <a:stretch/>
        </p:blipFill>
        <p:spPr>
          <a:xfrm>
            <a:off x="353796" y="6459799"/>
            <a:ext cx="1313705" cy="23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8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</p:sldLayoutIdLst>
  <p:hf hdr="0" ftr="0" dt="0"/>
  <p:txStyles>
    <p:titleStyle>
      <a:lvl1pPr algn="l" defTabSz="685594" rtl="0" eaLnBrk="1" latinLnBrk="0" hangingPunct="1">
        <a:lnSpc>
          <a:spcPct val="90000"/>
        </a:lnSpc>
        <a:spcBef>
          <a:spcPct val="0"/>
        </a:spcBef>
        <a:buNone/>
        <a:defRPr sz="2799" b="1" i="0" kern="1200" spc="-20" baseline="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685594" rtl="0" eaLnBrk="1" latinLnBrk="0" hangingPunct="1">
        <a:lnSpc>
          <a:spcPct val="140000"/>
        </a:lnSpc>
        <a:spcBef>
          <a:spcPts val="750"/>
        </a:spcBef>
        <a:buFont typeface="Arial"/>
        <a:buNone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130930" indent="-126168" algn="l" defTabSz="685594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2pPr>
      <a:lvl3pPr marL="302328" indent="-171399" algn="l" defTabSz="685594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3pPr>
      <a:lvl4pPr marL="428496" indent="-132120" algn="l" defTabSz="685594" rtl="0" eaLnBrk="1" latinLnBrk="0" hangingPunct="1">
        <a:lnSpc>
          <a:spcPct val="140000"/>
        </a:lnSpc>
        <a:spcBef>
          <a:spcPts val="375"/>
        </a:spcBef>
        <a:buFont typeface="Arial"/>
        <a:buChar char="•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4pPr>
      <a:lvl5pPr marL="560617" indent="-170209" algn="l" defTabSz="685594" rtl="0" eaLnBrk="1" latinLnBrk="0" hangingPunct="1">
        <a:lnSpc>
          <a:spcPct val="140000"/>
        </a:lnSpc>
        <a:spcBef>
          <a:spcPts val="375"/>
        </a:spcBef>
        <a:buFont typeface=".AppleSystemUIFont" charset="-120"/>
        <a:buChar char="−"/>
        <a:tabLst/>
        <a:defRPr sz="2199" kern="1200">
          <a:solidFill>
            <a:schemeClr val="tx1"/>
          </a:solidFill>
          <a:latin typeface="+mn-lt"/>
          <a:ea typeface="+mn-ea"/>
          <a:cs typeface="+mn-cs"/>
        </a:defRPr>
      </a:lvl5pPr>
      <a:lvl6pPr marL="1885384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181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978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776" indent="-171399" algn="l" defTabSz="685594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797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594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391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189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986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783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580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377" algn="l" defTabSz="68559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7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15.emf"/><Relationship Id="rId4" Type="http://schemas.openxmlformats.org/officeDocument/2006/relationships/image" Target="../media/image8.png"/><Relationship Id="rId9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6.emf"/><Relationship Id="rId5" Type="http://schemas.openxmlformats.org/officeDocument/2006/relationships/chart" Target="../charts/char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71549" y="193135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- 2023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646120" y="1552855"/>
            <a:ext cx="2359750" cy="369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ctr" defTabSz="914126">
              <a:defRPr/>
            </a:pPr>
            <a:r>
              <a:rPr lang="en-GB" sz="1799" b="1" dirty="0">
                <a:solidFill>
                  <a:srgbClr val="000000"/>
                </a:solidFill>
                <a:latin typeface="Arial"/>
              </a:rPr>
              <a:t>HIRE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775827" y="1163634"/>
            <a:ext cx="9460993" cy="811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noAutofit/>
          </a:bodyPr>
          <a:lstStyle/>
          <a:p>
            <a:pPr algn="ctr" defTabSz="914126"/>
            <a:r>
              <a:rPr lang="en-GB" sz="1050" b="1" u="sng" dirty="0">
                <a:solidFill>
                  <a:srgbClr val="000000"/>
                </a:solidFill>
                <a:cs typeface="Calibri" panose="020F0502020204030204" pitchFamily="34" charset="0"/>
              </a:rPr>
              <a:t>2023 Target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00000"/>
                </a:solidFill>
                <a:cs typeface="Calibri" panose="020F0502020204030204" pitchFamily="34" charset="0"/>
              </a:rPr>
              <a:t>Female representation for every role advertised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00000"/>
                </a:solidFill>
                <a:cs typeface="Calibri" panose="020F0502020204030204" pitchFamily="34" charset="0"/>
              </a:rPr>
              <a:t>100% unbiased resourcing practices, including: equal opportunities; gender mixed agencies; mix of male and female assessors; recruitment training for hiring managers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629" y="831870"/>
            <a:ext cx="1399807" cy="174615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b="1" dirty="0">
                <a:solidFill>
                  <a:srgbClr val="000000"/>
                </a:solidFill>
                <a:latin typeface="Arial"/>
              </a:rPr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8568" y="2112741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b="1" dirty="0">
                <a:solidFill>
                  <a:srgbClr val="000000"/>
                </a:solidFill>
                <a:latin typeface="Arial"/>
              </a:rPr>
              <a:t>RESULTS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FB335ED-E4DB-5FDB-973A-3E11E593B4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629" y="2457609"/>
            <a:ext cx="4574351" cy="22217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CE5F4CC-46CB-A5A3-7521-19F9F7839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8698" y="2445928"/>
            <a:ext cx="4778122" cy="22217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3AD3E8-3481-4891-8C76-FE9AF1286E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1966" y="4836675"/>
            <a:ext cx="4257675" cy="66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77081E1-C1EC-18BA-BC9E-E0BA122E10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8921" y="4836665"/>
            <a:ext cx="42576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4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- 2023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701463" y="490443"/>
            <a:ext cx="686252" cy="46696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algn="ctr" defTabSz="914126">
              <a:defRPr/>
            </a:pPr>
            <a:r>
              <a:rPr lang="en-GB" sz="1799" b="1" dirty="0">
                <a:solidFill>
                  <a:srgbClr val="000000"/>
                </a:solidFill>
                <a:latin typeface="Arial"/>
              </a:rPr>
              <a:t>ENGAGE</a:t>
            </a: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723398" y="1205365"/>
            <a:ext cx="10338612" cy="81007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 defTabSz="914126"/>
            <a:r>
              <a:rPr lang="en-GB" sz="1050" b="1" u="sng" dirty="0">
                <a:solidFill>
                  <a:srgbClr val="000000"/>
                </a:solidFill>
                <a:cs typeface="Calibri" panose="020F0502020204030204" pitchFamily="34" charset="0"/>
              </a:rPr>
              <a:t>2023 Target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00000"/>
                </a:solidFill>
                <a:cs typeface="Calibri" panose="020F0502020204030204" pitchFamily="34" charset="0"/>
              </a:rPr>
              <a:t>Maintain of 50/50 split of male and female employees within UK Branch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00000"/>
                </a:solidFill>
                <a:cs typeface="Calibri" panose="020F0502020204030204" pitchFamily="34" charset="0"/>
              </a:rPr>
              <a:t>Target of 50% women people leaders at GG9 and above within UK Branch​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000000"/>
                </a:solidFill>
                <a:cs typeface="Calibri" panose="020F0502020204030204" pitchFamily="34" charset="0"/>
              </a:rPr>
              <a:t>Target of 33% women leaders at GG13 and above within UK Branch​​</a:t>
            </a:r>
          </a:p>
          <a:p>
            <a:pPr marL="171399" indent="-171399" defTabSz="914126">
              <a:buFont typeface="Arial" panose="020B0604020202020204" pitchFamily="34" charset="0"/>
              <a:buChar char="•"/>
            </a:pPr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398" y="824857"/>
            <a:ext cx="1399807" cy="233527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b="1" dirty="0">
                <a:solidFill>
                  <a:srgbClr val="000000"/>
                </a:solidFill>
                <a:latin typeface="Arial"/>
              </a:rPr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3589" y="2372866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b="1" dirty="0">
                <a:solidFill>
                  <a:srgbClr val="000000"/>
                </a:solidFill>
                <a:latin typeface="Arial"/>
              </a:rPr>
              <a:t>RESULTS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1916D5CB-3209-2FAD-DDDC-79A23BA9A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899433"/>
              </p:ext>
            </p:extLst>
          </p:nvPr>
        </p:nvGraphicFramePr>
        <p:xfrm>
          <a:off x="4119177" y="2756703"/>
          <a:ext cx="3578578" cy="2110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0CC77E70-BC4F-4D8B-AEAE-1585C928F1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61881"/>
              </p:ext>
            </p:extLst>
          </p:nvPr>
        </p:nvGraphicFramePr>
        <p:xfrm>
          <a:off x="701463" y="2737868"/>
          <a:ext cx="3362987" cy="2129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1D24197-D768-1EA5-0F96-3E009DC973B9}"/>
              </a:ext>
            </a:extLst>
          </p:cNvPr>
          <p:cNvSpPr txBox="1"/>
          <p:nvPr/>
        </p:nvSpPr>
        <p:spPr>
          <a:xfrm>
            <a:off x="8611143" y="3812150"/>
            <a:ext cx="914400" cy="914400"/>
          </a:xfrm>
          <a:prstGeom prst="rect">
            <a:avLst/>
          </a:prstGeom>
          <a:noFill/>
        </p:spPr>
        <p:txBody>
          <a:bodyPr wrap="none" lIns="91440" tIns="0" rIns="91440" bIns="0" rtlCol="0">
            <a:noAutofit/>
          </a:bodyPr>
          <a:lstStyle/>
          <a:p>
            <a:endParaRPr lang="en-GB" sz="2200" dirty="0"/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A0B0B1F5-C06C-E3F9-D660-D284DD29D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288783"/>
              </p:ext>
            </p:extLst>
          </p:nvPr>
        </p:nvGraphicFramePr>
        <p:xfrm>
          <a:off x="7752482" y="2756703"/>
          <a:ext cx="3578578" cy="211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71E7E94F-6FCC-2835-459B-F21FB2B982B0}"/>
              </a:ext>
            </a:extLst>
          </p:cNvPr>
          <p:cNvSpPr txBox="1"/>
          <p:nvPr/>
        </p:nvSpPr>
        <p:spPr>
          <a:xfrm>
            <a:off x="7730902" y="3270219"/>
            <a:ext cx="914400" cy="383150"/>
          </a:xfrm>
          <a:prstGeom prst="rect">
            <a:avLst/>
          </a:prstGeom>
          <a:noFill/>
        </p:spPr>
        <p:txBody>
          <a:bodyPr wrap="none" lIns="91440" tIns="0" rIns="91440" bIns="0" rtlCol="0">
            <a:noAutofit/>
          </a:bodyPr>
          <a:lstStyle/>
          <a:p>
            <a:r>
              <a:rPr lang="en-GB" sz="900" dirty="0">
                <a:cs typeface="Calibri" panose="020F0502020204030204" pitchFamily="34" charset="0"/>
              </a:rPr>
              <a:t>Target of 33% </a:t>
            </a:r>
          </a:p>
          <a:p>
            <a:r>
              <a:rPr lang="en-GB" sz="900" dirty="0">
                <a:cs typeface="Calibri" panose="020F0502020204030204" pitchFamily="34" charset="0"/>
              </a:rPr>
              <a:t>Women</a:t>
            </a:r>
          </a:p>
          <a:p>
            <a:r>
              <a:rPr lang="en-GB" sz="900" dirty="0">
                <a:cs typeface="Calibri" panose="020F0502020204030204" pitchFamily="34" charset="0"/>
              </a:rPr>
              <a:t>leaders </a:t>
            </a:r>
          </a:p>
          <a:p>
            <a:r>
              <a:rPr lang="en-GB" sz="900" dirty="0">
                <a:cs typeface="Calibri" panose="020F0502020204030204" pitchFamily="34" charset="0"/>
              </a:rPr>
              <a:t>at GG13+</a:t>
            </a:r>
            <a:r>
              <a:rPr lang="en-GB" sz="900" baseline="0" dirty="0">
                <a:cs typeface="Calibri" panose="020F0502020204030204" pitchFamily="34" charset="0"/>
              </a:rPr>
              <a:t> </a:t>
            </a:r>
            <a:endParaRPr lang="en-GB" sz="900" dirty="0">
              <a:cs typeface="Calibri" panose="020F0502020204030204" pitchFamily="34" charset="0"/>
            </a:endParaRPr>
          </a:p>
          <a:p>
            <a:endParaRPr lang="en-GB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A96202-C9A5-8F39-2851-8795A1C786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1462" y="5020770"/>
            <a:ext cx="3275113" cy="666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DE7485-0A4C-95CF-EB9F-E4A0E0C542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64450" y="5020770"/>
            <a:ext cx="3578578" cy="666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756784-EA2B-2BB9-9C2D-57D1B8A364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52482" y="4993839"/>
            <a:ext cx="35623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7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578" y="56813"/>
            <a:ext cx="1059698" cy="100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143" y="16960"/>
            <a:ext cx="2090193" cy="79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0594" y="192780"/>
            <a:ext cx="8009968" cy="5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4126">
              <a:lnSpc>
                <a:spcPts val="2399"/>
              </a:lnSpc>
              <a:defRPr/>
            </a:pPr>
            <a:r>
              <a:rPr lang="en-US" sz="2799" b="1" dirty="0">
                <a:solidFill>
                  <a:srgbClr val="000000"/>
                </a:solidFill>
                <a:latin typeface="Georgia"/>
                <a:ea typeface="ＭＳ Ｐゴシック" pitchFamily="34" charset="-128"/>
              </a:rPr>
              <a:t>Women in Finance Charter - 2023</a:t>
            </a:r>
            <a:endParaRPr lang="en-US" sz="2799" b="1" kern="0" dirty="0">
              <a:solidFill>
                <a:srgbClr val="000000"/>
              </a:solidFill>
              <a:latin typeface="Georgia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1961151" y="1576673"/>
            <a:ext cx="5034636" cy="36923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algn="ctr" defTabSz="914126">
              <a:defRPr/>
            </a:pPr>
            <a:r>
              <a:rPr lang="en-GB" sz="1799" b="1" dirty="0">
                <a:solidFill>
                  <a:srgbClr val="000000"/>
                </a:solidFill>
                <a:latin typeface="Arial"/>
              </a:rPr>
              <a:t>DEVOLOP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435" y="1058384"/>
            <a:ext cx="1399807" cy="390162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b="1" dirty="0">
                <a:solidFill>
                  <a:srgbClr val="000000"/>
                </a:solidFill>
                <a:latin typeface="Arial"/>
              </a:rPr>
              <a:t>GOAL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471" y="2497386"/>
            <a:ext cx="1399807" cy="206926"/>
          </a:xfrm>
          <a:prstGeom prst="rect">
            <a:avLst/>
          </a:prstGeom>
          <a:noFill/>
        </p:spPr>
        <p:txBody>
          <a:bodyPr wrap="square" lIns="91416" tIns="0" rIns="91416" bIns="0" rtlCol="0">
            <a:noAutofit/>
          </a:bodyPr>
          <a:lstStyle/>
          <a:p>
            <a:pPr defTabSz="914126"/>
            <a:r>
              <a:rPr lang="en-GB" sz="1799" b="1" dirty="0">
                <a:solidFill>
                  <a:srgbClr val="000000"/>
                </a:solidFill>
                <a:latin typeface="Arial"/>
              </a:rPr>
              <a:t>RESULTS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7B7D0-B87E-9EB6-4C2E-CAD6FF5D47AF}"/>
              </a:ext>
            </a:extLst>
          </p:cNvPr>
          <p:cNvSpPr txBox="1">
            <a:spLocks/>
          </p:cNvSpPr>
          <p:nvPr/>
        </p:nvSpPr>
        <p:spPr>
          <a:xfrm>
            <a:off x="753850" y="1448545"/>
            <a:ext cx="10338612" cy="74746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 defTabSz="914126"/>
            <a:r>
              <a:rPr lang="en-GB" sz="1050" b="1" u="sng" dirty="0">
                <a:solidFill>
                  <a:srgbClr val="000000"/>
                </a:solidFill>
                <a:cs typeface="Calibri" panose="020F0502020204030204" pitchFamily="34" charset="0"/>
              </a:rPr>
              <a:t>2023 Target</a:t>
            </a:r>
          </a:p>
          <a:p>
            <a:pPr marL="285664" indent="-285664" defTabSz="914126"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solidFill>
                  <a:srgbClr val="000000"/>
                </a:solidFill>
                <a:ea typeface="ＭＳ Ｐゴシック" pitchFamily="34" charset="-128"/>
                <a:cs typeface="Calibri" panose="020F0502020204030204" pitchFamily="34" charset="0"/>
              </a:rPr>
              <a:t>Target of 50% women in Exec-1 Accelerate and Progression Talent</a:t>
            </a:r>
          </a:p>
          <a:p>
            <a:pPr marL="285664" indent="-285664" defTabSz="914126"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solidFill>
                  <a:srgbClr val="000000"/>
                </a:solidFill>
                <a:ea typeface="ＭＳ Ｐゴシック" pitchFamily="34" charset="-128"/>
                <a:cs typeface="Calibri" panose="020F0502020204030204" pitchFamily="34" charset="0"/>
              </a:rPr>
              <a:t>Maintain of 50/50 split of male/female attendance at developmental events and training</a:t>
            </a:r>
          </a:p>
          <a:p>
            <a:pPr defTabSz="914126"/>
            <a:endParaRPr lang="en-GB" sz="800" dirty="0">
              <a:solidFill>
                <a:srgbClr val="000000"/>
              </a:solidFill>
            </a:endParaRPr>
          </a:p>
          <a:p>
            <a:pPr defTabSz="914126"/>
            <a:endParaRPr lang="en-GB" sz="800" dirty="0">
              <a:solidFill>
                <a:srgbClr val="FF0000"/>
              </a:solidFill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D1EF6FB-BC24-907B-D768-A7DEDAD2F8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269956"/>
              </p:ext>
            </p:extLst>
          </p:nvPr>
        </p:nvGraphicFramePr>
        <p:xfrm>
          <a:off x="681575" y="2854950"/>
          <a:ext cx="5009755" cy="244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8B38922-4D76-78F3-4BEB-46B5264387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3906" y="5409455"/>
            <a:ext cx="4645091" cy="666750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57235C6-4C52-E244-9369-4BED9E2B81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538276"/>
              </p:ext>
            </p:extLst>
          </p:nvPr>
        </p:nvGraphicFramePr>
        <p:xfrm>
          <a:off x="5799221" y="2835642"/>
          <a:ext cx="5009755" cy="246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FEBE4955-CDB5-AD2C-D24D-80D61D9672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1687" y="5412232"/>
            <a:ext cx="48577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1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MetLife v2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MetLife v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19438</TotalTime>
  <Words>226</Words>
  <Application>Microsoft Office PowerPoint</Application>
  <PresentationFormat>Custom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.AppleSystemUIFont</vt:lpstr>
      <vt:lpstr>Arial</vt:lpstr>
      <vt:lpstr>Calibri</vt:lpstr>
      <vt:lpstr>Georgia</vt:lpstr>
      <vt:lpstr>Georgia Bold</vt:lpstr>
      <vt:lpstr>Lucida Grande</vt:lpstr>
      <vt:lpstr>MetLife Circular</vt:lpstr>
      <vt:lpstr>Default Theme</vt:lpstr>
      <vt:lpstr>1_Default Theme</vt:lpstr>
      <vt:lpstr>think-cell Slide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Julianne Warren</dc:creator>
  <cp:lastModifiedBy>Lamb, Agnieszka</cp:lastModifiedBy>
  <cp:revision>460</cp:revision>
  <cp:lastPrinted>2017-12-21T22:19:51Z</cp:lastPrinted>
  <dcterms:created xsi:type="dcterms:W3CDTF">2017-02-15T20:37:04Z</dcterms:created>
  <dcterms:modified xsi:type="dcterms:W3CDTF">2023-09-27T13:33:45Z</dcterms:modified>
</cp:coreProperties>
</file>